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59"/>
  </p:notesMasterIdLst>
  <p:handoutMasterIdLst>
    <p:handoutMasterId r:id="rId60"/>
  </p:handoutMasterIdLst>
  <p:sldIdLst>
    <p:sldId id="256" r:id="rId2"/>
    <p:sldId id="358" r:id="rId3"/>
    <p:sldId id="294" r:id="rId4"/>
    <p:sldId id="304" r:id="rId5"/>
    <p:sldId id="299" r:id="rId6"/>
    <p:sldId id="269" r:id="rId7"/>
    <p:sldId id="274" r:id="rId8"/>
    <p:sldId id="276" r:id="rId9"/>
    <p:sldId id="272" r:id="rId10"/>
    <p:sldId id="259" r:id="rId11"/>
    <p:sldId id="273" r:id="rId12"/>
    <p:sldId id="277" r:id="rId13"/>
    <p:sldId id="260" r:id="rId14"/>
    <p:sldId id="258" r:id="rId15"/>
    <p:sldId id="257" r:id="rId16"/>
    <p:sldId id="381" r:id="rId17"/>
    <p:sldId id="356" r:id="rId18"/>
    <p:sldId id="290" r:id="rId19"/>
    <p:sldId id="371" r:id="rId20"/>
    <p:sldId id="263" r:id="rId21"/>
    <p:sldId id="289" r:id="rId22"/>
    <p:sldId id="265" r:id="rId23"/>
    <p:sldId id="291" r:id="rId24"/>
    <p:sldId id="301" r:id="rId25"/>
    <p:sldId id="267" r:id="rId26"/>
    <p:sldId id="361" r:id="rId27"/>
    <p:sldId id="279" r:id="rId28"/>
    <p:sldId id="281" r:id="rId29"/>
    <p:sldId id="278" r:id="rId30"/>
    <p:sldId id="380" r:id="rId31"/>
    <p:sldId id="283" r:id="rId32"/>
    <p:sldId id="298" r:id="rId33"/>
    <p:sldId id="285" r:id="rId34"/>
    <p:sldId id="286" r:id="rId35"/>
    <p:sldId id="288" r:id="rId36"/>
    <p:sldId id="295" r:id="rId37"/>
    <p:sldId id="303" r:id="rId38"/>
    <p:sldId id="346" r:id="rId39"/>
    <p:sldId id="344" r:id="rId40"/>
    <p:sldId id="307" r:id="rId41"/>
    <p:sldId id="345" r:id="rId42"/>
    <p:sldId id="342" r:id="rId43"/>
    <p:sldId id="336" r:id="rId44"/>
    <p:sldId id="337" r:id="rId45"/>
    <p:sldId id="321" r:id="rId46"/>
    <p:sldId id="320" r:id="rId47"/>
    <p:sldId id="378" r:id="rId48"/>
    <p:sldId id="305" r:id="rId49"/>
    <p:sldId id="280" r:id="rId50"/>
    <p:sldId id="362" r:id="rId51"/>
    <p:sldId id="363" r:id="rId52"/>
    <p:sldId id="347" r:id="rId53"/>
    <p:sldId id="306" r:id="rId54"/>
    <p:sldId id="308" r:id="rId55"/>
    <p:sldId id="370" r:id="rId56"/>
    <p:sldId id="383" r:id="rId57"/>
    <p:sldId id="268"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68692" autoAdjust="0"/>
  </p:normalViewPr>
  <p:slideViewPr>
    <p:cSldViewPr snapToGrid="0">
      <p:cViewPr varScale="1">
        <p:scale>
          <a:sx n="46" d="100"/>
          <a:sy n="46" d="100"/>
        </p:scale>
        <p:origin x="1590" y="4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50" d="100"/>
          <a:sy n="150" d="100"/>
        </p:scale>
        <p:origin x="726" y="-10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C579D1-3CAB-48FA-9E01-56D5B1908BB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17FFC144-DB35-47C0-AD32-D32C01C593A6}">
      <dgm:prSet phldrT="[Text]"/>
      <dgm:spPr/>
      <dgm:t>
        <a:bodyPr/>
        <a:lstStyle/>
        <a:p>
          <a:r>
            <a:rPr lang="en-IN" dirty="0"/>
            <a:t>Definition</a:t>
          </a:r>
        </a:p>
      </dgm:t>
    </dgm:pt>
    <dgm:pt modelId="{38ECA729-E101-4002-8F8F-CFFA8FF05ABD}" type="parTrans" cxnId="{62A4DB29-8E8A-4601-9838-075A740CFC30}">
      <dgm:prSet/>
      <dgm:spPr/>
      <dgm:t>
        <a:bodyPr/>
        <a:lstStyle/>
        <a:p>
          <a:endParaRPr lang="en-IN"/>
        </a:p>
      </dgm:t>
    </dgm:pt>
    <dgm:pt modelId="{83E02667-D708-4C6D-B997-B643F81DAD01}" type="sibTrans" cxnId="{62A4DB29-8E8A-4601-9838-075A740CFC30}">
      <dgm:prSet/>
      <dgm:spPr/>
      <dgm:t>
        <a:bodyPr/>
        <a:lstStyle/>
        <a:p>
          <a:endParaRPr lang="en-IN"/>
        </a:p>
      </dgm:t>
    </dgm:pt>
    <dgm:pt modelId="{0539F521-A239-4C5E-B3A3-970B9808D576}">
      <dgm:prSet phldrT="[Text]"/>
      <dgm:spPr/>
      <dgm:t>
        <a:bodyPr/>
        <a:lstStyle/>
        <a:p>
          <a:r>
            <a:rPr lang="en-IN" dirty="0"/>
            <a:t>Why it is important</a:t>
          </a:r>
        </a:p>
      </dgm:t>
    </dgm:pt>
    <dgm:pt modelId="{386CE498-F39F-4805-9103-7F55E241413D}" type="parTrans" cxnId="{2A260783-C63E-41FC-BD01-C5EB14F136F8}">
      <dgm:prSet/>
      <dgm:spPr/>
      <dgm:t>
        <a:bodyPr/>
        <a:lstStyle/>
        <a:p>
          <a:endParaRPr lang="en-IN"/>
        </a:p>
      </dgm:t>
    </dgm:pt>
    <dgm:pt modelId="{E9D5F9DD-3D9F-43DF-AA30-90D257FB82BF}" type="sibTrans" cxnId="{2A260783-C63E-41FC-BD01-C5EB14F136F8}">
      <dgm:prSet/>
      <dgm:spPr/>
      <dgm:t>
        <a:bodyPr/>
        <a:lstStyle/>
        <a:p>
          <a:endParaRPr lang="en-IN"/>
        </a:p>
      </dgm:t>
    </dgm:pt>
    <dgm:pt modelId="{ECEDDE9C-E16F-4C69-A6B1-C6EDFA948677}">
      <dgm:prSet/>
      <dgm:spPr/>
      <dgm:t>
        <a:bodyPr/>
        <a:lstStyle/>
        <a:p>
          <a:r>
            <a:rPr lang="en-IN" dirty="0"/>
            <a:t>Components </a:t>
          </a:r>
        </a:p>
      </dgm:t>
    </dgm:pt>
    <dgm:pt modelId="{19B222A4-17F4-4FE3-B935-CFD4299D24B0}" type="parTrans" cxnId="{F5BDADD2-FEF1-4539-9654-0F42445D036B}">
      <dgm:prSet/>
      <dgm:spPr/>
      <dgm:t>
        <a:bodyPr/>
        <a:lstStyle/>
        <a:p>
          <a:endParaRPr lang="en-IN"/>
        </a:p>
      </dgm:t>
    </dgm:pt>
    <dgm:pt modelId="{DEA9C312-EE5E-47F5-A063-802767F8D65F}" type="sibTrans" cxnId="{F5BDADD2-FEF1-4539-9654-0F42445D036B}">
      <dgm:prSet/>
      <dgm:spPr/>
      <dgm:t>
        <a:bodyPr/>
        <a:lstStyle/>
        <a:p>
          <a:endParaRPr lang="en-IN"/>
        </a:p>
      </dgm:t>
    </dgm:pt>
    <dgm:pt modelId="{D8E88B4D-65A1-47E5-9E7C-D969DC05ECC7}" type="pres">
      <dgm:prSet presAssocID="{64C579D1-3CAB-48FA-9E01-56D5B1908BBF}" presName="linear" presStyleCnt="0">
        <dgm:presLayoutVars>
          <dgm:dir/>
          <dgm:animLvl val="lvl"/>
          <dgm:resizeHandles val="exact"/>
        </dgm:presLayoutVars>
      </dgm:prSet>
      <dgm:spPr/>
    </dgm:pt>
    <dgm:pt modelId="{E0E76E6A-0BEC-4E37-8853-370D2DF2EDDF}" type="pres">
      <dgm:prSet presAssocID="{17FFC144-DB35-47C0-AD32-D32C01C593A6}" presName="parentLin" presStyleCnt="0"/>
      <dgm:spPr/>
    </dgm:pt>
    <dgm:pt modelId="{C98DDF64-1016-4645-B505-5D7179713F21}" type="pres">
      <dgm:prSet presAssocID="{17FFC144-DB35-47C0-AD32-D32C01C593A6}" presName="parentLeftMargin" presStyleLbl="node1" presStyleIdx="0" presStyleCnt="3"/>
      <dgm:spPr/>
    </dgm:pt>
    <dgm:pt modelId="{60EA1B9D-D6A4-43D1-9BD9-CC396657BF88}" type="pres">
      <dgm:prSet presAssocID="{17FFC144-DB35-47C0-AD32-D32C01C593A6}" presName="parentText" presStyleLbl="node1" presStyleIdx="0" presStyleCnt="3">
        <dgm:presLayoutVars>
          <dgm:chMax val="0"/>
          <dgm:bulletEnabled val="1"/>
        </dgm:presLayoutVars>
      </dgm:prSet>
      <dgm:spPr/>
    </dgm:pt>
    <dgm:pt modelId="{CC7F7177-E83D-4C9D-A410-79D2F672AED0}" type="pres">
      <dgm:prSet presAssocID="{17FFC144-DB35-47C0-AD32-D32C01C593A6}" presName="negativeSpace" presStyleCnt="0"/>
      <dgm:spPr/>
    </dgm:pt>
    <dgm:pt modelId="{13C1BD96-26F5-4A82-9915-E823377C7E40}" type="pres">
      <dgm:prSet presAssocID="{17FFC144-DB35-47C0-AD32-D32C01C593A6}" presName="childText" presStyleLbl="conFgAcc1" presStyleIdx="0" presStyleCnt="3">
        <dgm:presLayoutVars>
          <dgm:bulletEnabled val="1"/>
        </dgm:presLayoutVars>
      </dgm:prSet>
      <dgm:spPr/>
    </dgm:pt>
    <dgm:pt modelId="{00CF9057-93A2-4F7A-9D68-74E40B9CFEB7}" type="pres">
      <dgm:prSet presAssocID="{83E02667-D708-4C6D-B997-B643F81DAD01}" presName="spaceBetweenRectangles" presStyleCnt="0"/>
      <dgm:spPr/>
    </dgm:pt>
    <dgm:pt modelId="{9EAE3EA3-6441-4C1F-8A73-C37F7090255F}" type="pres">
      <dgm:prSet presAssocID="{0539F521-A239-4C5E-B3A3-970B9808D576}" presName="parentLin" presStyleCnt="0"/>
      <dgm:spPr/>
    </dgm:pt>
    <dgm:pt modelId="{BE7F5C38-1AF3-4FD4-897C-54DA89867FC5}" type="pres">
      <dgm:prSet presAssocID="{0539F521-A239-4C5E-B3A3-970B9808D576}" presName="parentLeftMargin" presStyleLbl="node1" presStyleIdx="0" presStyleCnt="3"/>
      <dgm:spPr/>
    </dgm:pt>
    <dgm:pt modelId="{A86ADD45-5E84-40AD-9E95-645AA1A9127E}" type="pres">
      <dgm:prSet presAssocID="{0539F521-A239-4C5E-B3A3-970B9808D576}" presName="parentText" presStyleLbl="node1" presStyleIdx="1" presStyleCnt="3">
        <dgm:presLayoutVars>
          <dgm:chMax val="0"/>
          <dgm:bulletEnabled val="1"/>
        </dgm:presLayoutVars>
      </dgm:prSet>
      <dgm:spPr/>
    </dgm:pt>
    <dgm:pt modelId="{5BBF18D9-A7E3-408E-9173-1E80AA21A223}" type="pres">
      <dgm:prSet presAssocID="{0539F521-A239-4C5E-B3A3-970B9808D576}" presName="negativeSpace" presStyleCnt="0"/>
      <dgm:spPr/>
    </dgm:pt>
    <dgm:pt modelId="{2FC1F9FA-FDA6-425A-9E31-22C0FBE27A30}" type="pres">
      <dgm:prSet presAssocID="{0539F521-A239-4C5E-B3A3-970B9808D576}" presName="childText" presStyleLbl="conFgAcc1" presStyleIdx="1" presStyleCnt="3">
        <dgm:presLayoutVars>
          <dgm:bulletEnabled val="1"/>
        </dgm:presLayoutVars>
      </dgm:prSet>
      <dgm:spPr/>
    </dgm:pt>
    <dgm:pt modelId="{D5F6ED50-4434-4171-9DCC-D2B52162ED60}" type="pres">
      <dgm:prSet presAssocID="{E9D5F9DD-3D9F-43DF-AA30-90D257FB82BF}" presName="spaceBetweenRectangles" presStyleCnt="0"/>
      <dgm:spPr/>
    </dgm:pt>
    <dgm:pt modelId="{9328A81E-3A09-4BF7-B828-5A204A05804B}" type="pres">
      <dgm:prSet presAssocID="{ECEDDE9C-E16F-4C69-A6B1-C6EDFA948677}" presName="parentLin" presStyleCnt="0"/>
      <dgm:spPr/>
    </dgm:pt>
    <dgm:pt modelId="{EA583ED7-EB26-4ACF-B096-CD393FF376F8}" type="pres">
      <dgm:prSet presAssocID="{ECEDDE9C-E16F-4C69-A6B1-C6EDFA948677}" presName="parentLeftMargin" presStyleLbl="node1" presStyleIdx="1" presStyleCnt="3"/>
      <dgm:spPr/>
    </dgm:pt>
    <dgm:pt modelId="{EA2B7714-5A02-40B2-8440-8B4D4AEBF3AC}" type="pres">
      <dgm:prSet presAssocID="{ECEDDE9C-E16F-4C69-A6B1-C6EDFA948677}" presName="parentText" presStyleLbl="node1" presStyleIdx="2" presStyleCnt="3">
        <dgm:presLayoutVars>
          <dgm:chMax val="0"/>
          <dgm:bulletEnabled val="1"/>
        </dgm:presLayoutVars>
      </dgm:prSet>
      <dgm:spPr/>
    </dgm:pt>
    <dgm:pt modelId="{E92050B4-5D56-44DE-ACEB-4673544D15A6}" type="pres">
      <dgm:prSet presAssocID="{ECEDDE9C-E16F-4C69-A6B1-C6EDFA948677}" presName="negativeSpace" presStyleCnt="0"/>
      <dgm:spPr/>
    </dgm:pt>
    <dgm:pt modelId="{DE768A9C-0EE1-4B1F-98A8-62969E8B53E8}" type="pres">
      <dgm:prSet presAssocID="{ECEDDE9C-E16F-4C69-A6B1-C6EDFA948677}" presName="childText" presStyleLbl="conFgAcc1" presStyleIdx="2" presStyleCnt="3">
        <dgm:presLayoutVars>
          <dgm:bulletEnabled val="1"/>
        </dgm:presLayoutVars>
      </dgm:prSet>
      <dgm:spPr/>
    </dgm:pt>
  </dgm:ptLst>
  <dgm:cxnLst>
    <dgm:cxn modelId="{9F60A50A-C7FE-4BA5-8373-795FC0AF6FCC}" type="presOf" srcId="{64C579D1-3CAB-48FA-9E01-56D5B1908BBF}" destId="{D8E88B4D-65A1-47E5-9E7C-D969DC05ECC7}" srcOrd="0" destOrd="0" presId="urn:microsoft.com/office/officeart/2005/8/layout/list1"/>
    <dgm:cxn modelId="{62A4DB29-8E8A-4601-9838-075A740CFC30}" srcId="{64C579D1-3CAB-48FA-9E01-56D5B1908BBF}" destId="{17FFC144-DB35-47C0-AD32-D32C01C593A6}" srcOrd="0" destOrd="0" parTransId="{38ECA729-E101-4002-8F8F-CFFA8FF05ABD}" sibTransId="{83E02667-D708-4C6D-B997-B643F81DAD01}"/>
    <dgm:cxn modelId="{66476570-A099-46DB-9E87-6D7DF3411468}" type="presOf" srcId="{ECEDDE9C-E16F-4C69-A6B1-C6EDFA948677}" destId="{EA2B7714-5A02-40B2-8440-8B4D4AEBF3AC}" srcOrd="1" destOrd="0" presId="urn:microsoft.com/office/officeart/2005/8/layout/list1"/>
    <dgm:cxn modelId="{A056D955-A4A9-48C6-9731-49F0A19C2B27}" type="presOf" srcId="{0539F521-A239-4C5E-B3A3-970B9808D576}" destId="{BE7F5C38-1AF3-4FD4-897C-54DA89867FC5}" srcOrd="0" destOrd="0" presId="urn:microsoft.com/office/officeart/2005/8/layout/list1"/>
    <dgm:cxn modelId="{2A260783-C63E-41FC-BD01-C5EB14F136F8}" srcId="{64C579D1-3CAB-48FA-9E01-56D5B1908BBF}" destId="{0539F521-A239-4C5E-B3A3-970B9808D576}" srcOrd="1" destOrd="0" parTransId="{386CE498-F39F-4805-9103-7F55E241413D}" sibTransId="{E9D5F9DD-3D9F-43DF-AA30-90D257FB82BF}"/>
    <dgm:cxn modelId="{102C0C8C-3390-4FA5-84FB-CE941C3B8E22}" type="presOf" srcId="{17FFC144-DB35-47C0-AD32-D32C01C593A6}" destId="{C98DDF64-1016-4645-B505-5D7179713F21}" srcOrd="0" destOrd="0" presId="urn:microsoft.com/office/officeart/2005/8/layout/list1"/>
    <dgm:cxn modelId="{1218558E-048E-4B1A-8EEC-FA0731B4197D}" type="presOf" srcId="{17FFC144-DB35-47C0-AD32-D32C01C593A6}" destId="{60EA1B9D-D6A4-43D1-9BD9-CC396657BF88}" srcOrd="1" destOrd="0" presId="urn:microsoft.com/office/officeart/2005/8/layout/list1"/>
    <dgm:cxn modelId="{5FAEBFC9-D898-446A-B4AF-0CF1F2DEC5FB}" type="presOf" srcId="{0539F521-A239-4C5E-B3A3-970B9808D576}" destId="{A86ADD45-5E84-40AD-9E95-645AA1A9127E}" srcOrd="1" destOrd="0" presId="urn:microsoft.com/office/officeart/2005/8/layout/list1"/>
    <dgm:cxn modelId="{F5BDADD2-FEF1-4539-9654-0F42445D036B}" srcId="{64C579D1-3CAB-48FA-9E01-56D5B1908BBF}" destId="{ECEDDE9C-E16F-4C69-A6B1-C6EDFA948677}" srcOrd="2" destOrd="0" parTransId="{19B222A4-17F4-4FE3-B935-CFD4299D24B0}" sibTransId="{DEA9C312-EE5E-47F5-A063-802767F8D65F}"/>
    <dgm:cxn modelId="{9027C6E4-584B-4DF2-9918-2A0F2AD1F5B0}" type="presOf" srcId="{ECEDDE9C-E16F-4C69-A6B1-C6EDFA948677}" destId="{EA583ED7-EB26-4ACF-B096-CD393FF376F8}" srcOrd="0" destOrd="0" presId="urn:microsoft.com/office/officeart/2005/8/layout/list1"/>
    <dgm:cxn modelId="{63278FB1-9649-4280-80AF-46EA911AC290}" type="presParOf" srcId="{D8E88B4D-65A1-47E5-9E7C-D969DC05ECC7}" destId="{E0E76E6A-0BEC-4E37-8853-370D2DF2EDDF}" srcOrd="0" destOrd="0" presId="urn:microsoft.com/office/officeart/2005/8/layout/list1"/>
    <dgm:cxn modelId="{A311A3B4-DCCD-47E5-9BB0-516D007DD165}" type="presParOf" srcId="{E0E76E6A-0BEC-4E37-8853-370D2DF2EDDF}" destId="{C98DDF64-1016-4645-B505-5D7179713F21}" srcOrd="0" destOrd="0" presId="urn:microsoft.com/office/officeart/2005/8/layout/list1"/>
    <dgm:cxn modelId="{8C188438-0AD0-4AEB-8AAF-55BF2F8EABA7}" type="presParOf" srcId="{E0E76E6A-0BEC-4E37-8853-370D2DF2EDDF}" destId="{60EA1B9D-D6A4-43D1-9BD9-CC396657BF88}" srcOrd="1" destOrd="0" presId="urn:microsoft.com/office/officeart/2005/8/layout/list1"/>
    <dgm:cxn modelId="{7E40AB30-59D8-43FF-BE86-51F6EF55CD1A}" type="presParOf" srcId="{D8E88B4D-65A1-47E5-9E7C-D969DC05ECC7}" destId="{CC7F7177-E83D-4C9D-A410-79D2F672AED0}" srcOrd="1" destOrd="0" presId="urn:microsoft.com/office/officeart/2005/8/layout/list1"/>
    <dgm:cxn modelId="{D64ED234-3F44-4E4A-AE0F-77C5459EE9A6}" type="presParOf" srcId="{D8E88B4D-65A1-47E5-9E7C-D969DC05ECC7}" destId="{13C1BD96-26F5-4A82-9915-E823377C7E40}" srcOrd="2" destOrd="0" presId="urn:microsoft.com/office/officeart/2005/8/layout/list1"/>
    <dgm:cxn modelId="{020728FE-A76E-4481-BABF-18EF61147124}" type="presParOf" srcId="{D8E88B4D-65A1-47E5-9E7C-D969DC05ECC7}" destId="{00CF9057-93A2-4F7A-9D68-74E40B9CFEB7}" srcOrd="3" destOrd="0" presId="urn:microsoft.com/office/officeart/2005/8/layout/list1"/>
    <dgm:cxn modelId="{F643D0EC-2715-4AF1-A9D9-C7D525E27394}" type="presParOf" srcId="{D8E88B4D-65A1-47E5-9E7C-D969DC05ECC7}" destId="{9EAE3EA3-6441-4C1F-8A73-C37F7090255F}" srcOrd="4" destOrd="0" presId="urn:microsoft.com/office/officeart/2005/8/layout/list1"/>
    <dgm:cxn modelId="{067BB7A2-91AA-4EE8-BBD4-6B6C50ACE178}" type="presParOf" srcId="{9EAE3EA3-6441-4C1F-8A73-C37F7090255F}" destId="{BE7F5C38-1AF3-4FD4-897C-54DA89867FC5}" srcOrd="0" destOrd="0" presId="urn:microsoft.com/office/officeart/2005/8/layout/list1"/>
    <dgm:cxn modelId="{7AA10726-4F1A-44D1-9678-AABAF2EAB370}" type="presParOf" srcId="{9EAE3EA3-6441-4C1F-8A73-C37F7090255F}" destId="{A86ADD45-5E84-40AD-9E95-645AA1A9127E}" srcOrd="1" destOrd="0" presId="urn:microsoft.com/office/officeart/2005/8/layout/list1"/>
    <dgm:cxn modelId="{BC1CB0E0-A35E-45D7-BB61-1F1D033E6F35}" type="presParOf" srcId="{D8E88B4D-65A1-47E5-9E7C-D969DC05ECC7}" destId="{5BBF18D9-A7E3-408E-9173-1E80AA21A223}" srcOrd="5" destOrd="0" presId="urn:microsoft.com/office/officeart/2005/8/layout/list1"/>
    <dgm:cxn modelId="{CD6BF903-6854-4429-BA21-0A3B9E88A7FC}" type="presParOf" srcId="{D8E88B4D-65A1-47E5-9E7C-D969DC05ECC7}" destId="{2FC1F9FA-FDA6-425A-9E31-22C0FBE27A30}" srcOrd="6" destOrd="0" presId="urn:microsoft.com/office/officeart/2005/8/layout/list1"/>
    <dgm:cxn modelId="{9FDA84C5-6C98-4606-BAEA-8E81C08393A8}" type="presParOf" srcId="{D8E88B4D-65A1-47E5-9E7C-D969DC05ECC7}" destId="{D5F6ED50-4434-4171-9DCC-D2B52162ED60}" srcOrd="7" destOrd="0" presId="urn:microsoft.com/office/officeart/2005/8/layout/list1"/>
    <dgm:cxn modelId="{45C230C2-5F0B-4F7E-98D2-53BF204751A4}" type="presParOf" srcId="{D8E88B4D-65A1-47E5-9E7C-D969DC05ECC7}" destId="{9328A81E-3A09-4BF7-B828-5A204A05804B}" srcOrd="8" destOrd="0" presId="urn:microsoft.com/office/officeart/2005/8/layout/list1"/>
    <dgm:cxn modelId="{9DC7E807-C92A-4D75-A1D2-4CD7BA4875DE}" type="presParOf" srcId="{9328A81E-3A09-4BF7-B828-5A204A05804B}" destId="{EA583ED7-EB26-4ACF-B096-CD393FF376F8}" srcOrd="0" destOrd="0" presId="urn:microsoft.com/office/officeart/2005/8/layout/list1"/>
    <dgm:cxn modelId="{774E4A98-39E0-4F35-83D9-E93A0E5379C7}" type="presParOf" srcId="{9328A81E-3A09-4BF7-B828-5A204A05804B}" destId="{EA2B7714-5A02-40B2-8440-8B4D4AEBF3AC}" srcOrd="1" destOrd="0" presId="urn:microsoft.com/office/officeart/2005/8/layout/list1"/>
    <dgm:cxn modelId="{E8A72E8D-F9AB-4785-B3D5-35AA58BB43EB}" type="presParOf" srcId="{D8E88B4D-65A1-47E5-9E7C-D969DC05ECC7}" destId="{E92050B4-5D56-44DE-ACEB-4673544D15A6}" srcOrd="9" destOrd="0" presId="urn:microsoft.com/office/officeart/2005/8/layout/list1"/>
    <dgm:cxn modelId="{48E407E8-1D85-4512-B1DD-C2BB94D49B9A}" type="presParOf" srcId="{D8E88B4D-65A1-47E5-9E7C-D969DC05ECC7}" destId="{DE768A9C-0EE1-4B1F-98A8-62969E8B53E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1BD96-26F5-4A82-9915-E823377C7E40}">
      <dsp:nvSpPr>
        <dsp:cNvPr id="0" name=""/>
        <dsp:cNvSpPr/>
      </dsp:nvSpPr>
      <dsp:spPr>
        <a:xfrm>
          <a:off x="0" y="506528"/>
          <a:ext cx="105029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EA1B9D-D6A4-43D1-9BD9-CC396657BF88}">
      <dsp:nvSpPr>
        <dsp:cNvPr id="0" name=""/>
        <dsp:cNvSpPr/>
      </dsp:nvSpPr>
      <dsp:spPr>
        <a:xfrm>
          <a:off x="525145" y="19448"/>
          <a:ext cx="735203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889" tIns="0" rIns="277889" bIns="0" numCol="1" spcCol="1270" anchor="ctr" anchorCtr="0">
          <a:noAutofit/>
        </a:bodyPr>
        <a:lstStyle/>
        <a:p>
          <a:pPr marL="0" lvl="0" indent="0" algn="l" defTabSz="1466850">
            <a:lnSpc>
              <a:spcPct val="90000"/>
            </a:lnSpc>
            <a:spcBef>
              <a:spcPct val="0"/>
            </a:spcBef>
            <a:spcAft>
              <a:spcPct val="35000"/>
            </a:spcAft>
            <a:buNone/>
          </a:pPr>
          <a:r>
            <a:rPr lang="en-IN" sz="3300" kern="1200" dirty="0"/>
            <a:t>Definition</a:t>
          </a:r>
        </a:p>
      </dsp:txBody>
      <dsp:txXfrm>
        <a:off x="572700" y="67003"/>
        <a:ext cx="7256920" cy="879050"/>
      </dsp:txXfrm>
    </dsp:sp>
    <dsp:sp modelId="{2FC1F9FA-FDA6-425A-9E31-22C0FBE27A30}">
      <dsp:nvSpPr>
        <dsp:cNvPr id="0" name=""/>
        <dsp:cNvSpPr/>
      </dsp:nvSpPr>
      <dsp:spPr>
        <a:xfrm>
          <a:off x="0" y="2003408"/>
          <a:ext cx="105029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6ADD45-5E84-40AD-9E95-645AA1A9127E}">
      <dsp:nvSpPr>
        <dsp:cNvPr id="0" name=""/>
        <dsp:cNvSpPr/>
      </dsp:nvSpPr>
      <dsp:spPr>
        <a:xfrm>
          <a:off x="525145" y="1516328"/>
          <a:ext cx="735203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889" tIns="0" rIns="277889" bIns="0" numCol="1" spcCol="1270" anchor="ctr" anchorCtr="0">
          <a:noAutofit/>
        </a:bodyPr>
        <a:lstStyle/>
        <a:p>
          <a:pPr marL="0" lvl="0" indent="0" algn="l" defTabSz="1466850">
            <a:lnSpc>
              <a:spcPct val="90000"/>
            </a:lnSpc>
            <a:spcBef>
              <a:spcPct val="0"/>
            </a:spcBef>
            <a:spcAft>
              <a:spcPct val="35000"/>
            </a:spcAft>
            <a:buNone/>
          </a:pPr>
          <a:r>
            <a:rPr lang="en-IN" sz="3300" kern="1200" dirty="0"/>
            <a:t>Why it is important</a:t>
          </a:r>
        </a:p>
      </dsp:txBody>
      <dsp:txXfrm>
        <a:off x="572700" y="1563883"/>
        <a:ext cx="7256920" cy="879050"/>
      </dsp:txXfrm>
    </dsp:sp>
    <dsp:sp modelId="{DE768A9C-0EE1-4B1F-98A8-62969E8B53E8}">
      <dsp:nvSpPr>
        <dsp:cNvPr id="0" name=""/>
        <dsp:cNvSpPr/>
      </dsp:nvSpPr>
      <dsp:spPr>
        <a:xfrm>
          <a:off x="0" y="3500288"/>
          <a:ext cx="105029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2B7714-5A02-40B2-8440-8B4D4AEBF3AC}">
      <dsp:nvSpPr>
        <dsp:cNvPr id="0" name=""/>
        <dsp:cNvSpPr/>
      </dsp:nvSpPr>
      <dsp:spPr>
        <a:xfrm>
          <a:off x="525145" y="3013208"/>
          <a:ext cx="735203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889" tIns="0" rIns="277889" bIns="0" numCol="1" spcCol="1270" anchor="ctr" anchorCtr="0">
          <a:noAutofit/>
        </a:bodyPr>
        <a:lstStyle/>
        <a:p>
          <a:pPr marL="0" lvl="0" indent="0" algn="l" defTabSz="1466850">
            <a:lnSpc>
              <a:spcPct val="90000"/>
            </a:lnSpc>
            <a:spcBef>
              <a:spcPct val="0"/>
            </a:spcBef>
            <a:spcAft>
              <a:spcPct val="35000"/>
            </a:spcAft>
            <a:buNone/>
          </a:pPr>
          <a:r>
            <a:rPr lang="en-IN" sz="3300" kern="1200" dirty="0"/>
            <a:t>Components </a:t>
          </a:r>
        </a:p>
      </dsp:txBody>
      <dsp:txXfrm>
        <a:off x="572700" y="3060763"/>
        <a:ext cx="7256920" cy="87905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3C7109-AEB3-42B7-962B-D065D8A63CDD}"/>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6F5BD396-BAF3-4995-B832-AA7E7CDCB80B}"/>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FC968DCB-E5F1-4EDC-9801-B71799276656}" type="datetimeFigureOut">
              <a:rPr lang="en-IN" smtClean="0"/>
              <a:t>30-12-2018</a:t>
            </a:fld>
            <a:endParaRPr lang="en-IN"/>
          </a:p>
        </p:txBody>
      </p:sp>
      <p:sp>
        <p:nvSpPr>
          <p:cNvPr id="4" name="Footer Placeholder 3">
            <a:extLst>
              <a:ext uri="{FF2B5EF4-FFF2-40B4-BE49-F238E27FC236}">
                <a16:creationId xmlns:a16="http://schemas.microsoft.com/office/drawing/2014/main" id="{DCD2ACF9-BA81-4EAF-A1AA-623660E03D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07C31F75-FEDC-49E1-AAC0-C63F2E7848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8476AD-F5F5-4534-AE10-2505F3763827}" type="slidenum">
              <a:rPr lang="en-IN" smtClean="0"/>
              <a:t>‹#›</a:t>
            </a:fld>
            <a:endParaRPr lang="en-IN"/>
          </a:p>
        </p:txBody>
      </p:sp>
    </p:spTree>
    <p:extLst>
      <p:ext uri="{BB962C8B-B14F-4D97-AF65-F5344CB8AC3E}">
        <p14:creationId xmlns:p14="http://schemas.microsoft.com/office/powerpoint/2010/main" val="1626986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18B9588-0CFC-439F-A32D-AAB2B50058B2}" type="datetimeFigureOut">
              <a:rPr lang="en-IN" smtClean="0"/>
              <a:t>30-12-2018</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926792-931C-4470-8782-8E70BBA254BF}" type="slidenum">
              <a:rPr lang="en-IN" smtClean="0"/>
              <a:t>‹#›</a:t>
            </a:fld>
            <a:endParaRPr lang="en-IN"/>
          </a:p>
        </p:txBody>
      </p:sp>
    </p:spTree>
    <p:extLst>
      <p:ext uri="{BB962C8B-B14F-4D97-AF65-F5344CB8AC3E}">
        <p14:creationId xmlns:p14="http://schemas.microsoft.com/office/powerpoint/2010/main" val="604674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My deep gratitude for being here today and I feel so honoured and privileged to be among you.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It is indeed a pleasure for me to welcome you to this session on “ Palliative care“ -                    Living as well as possible  - for - as long as possible.</a:t>
            </a:r>
          </a:p>
          <a:p>
            <a:endParaRPr lang="en-IN" dirty="0"/>
          </a:p>
          <a:p>
            <a:r>
              <a:rPr lang="en-IN" dirty="0"/>
              <a:t>There are so many persons to thank for. To name a few -Vishnu, Vishnu and Vishnu.  </a:t>
            </a:r>
          </a:p>
          <a:p>
            <a:endParaRPr lang="en-IN" dirty="0"/>
          </a:p>
        </p:txBody>
      </p:sp>
      <p:sp>
        <p:nvSpPr>
          <p:cNvPr id="4" name="Slide Number Placeholder 3"/>
          <p:cNvSpPr>
            <a:spLocks noGrp="1"/>
          </p:cNvSpPr>
          <p:nvPr>
            <p:ph type="sldNum" sz="quarter" idx="5"/>
          </p:nvPr>
        </p:nvSpPr>
        <p:spPr/>
        <p:txBody>
          <a:bodyPr/>
          <a:lstStyle/>
          <a:p>
            <a:fld id="{98926792-931C-4470-8782-8E70BBA254BF}" type="slidenum">
              <a:rPr lang="en-IN" smtClean="0"/>
              <a:t>1</a:t>
            </a:fld>
            <a:endParaRPr lang="en-IN"/>
          </a:p>
        </p:txBody>
      </p:sp>
    </p:spTree>
    <p:extLst>
      <p:ext uri="{BB962C8B-B14F-4D97-AF65-F5344CB8AC3E}">
        <p14:creationId xmlns:p14="http://schemas.microsoft.com/office/powerpoint/2010/main" val="20664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000" dirty="0"/>
              <a:t>Just for a moment can you imagine your own end-of-life.</a:t>
            </a:r>
          </a:p>
          <a:p>
            <a:endParaRPr lang="en-IN" sz="1000" dirty="0"/>
          </a:p>
          <a:p>
            <a:r>
              <a:rPr lang="en-IN" sz="1000" dirty="0"/>
              <a:t>Modern Medicine at the fullest. </a:t>
            </a:r>
          </a:p>
          <a:p>
            <a:r>
              <a:rPr lang="en-IN" sz="1000" dirty="0"/>
              <a:t>Lying on the bed, all alone, Lots of monitors, machines, tubes coming in and out. Surely this is not what we want for ourselves or for our loved ones, at the end-of-life.</a:t>
            </a:r>
          </a:p>
          <a:p>
            <a:endParaRPr lang="en-IN" sz="1000" dirty="0"/>
          </a:p>
          <a:p>
            <a:r>
              <a:rPr lang="en-IN" sz="1000" dirty="0"/>
              <a:t>How we can make things different to patients who do not want to end up this way. Particularly when such care is known to be futile.</a:t>
            </a:r>
          </a:p>
          <a:p>
            <a:endParaRPr lang="en-IN" sz="1000" dirty="0"/>
          </a:p>
          <a:p>
            <a:r>
              <a:rPr lang="en-IN" sz="1000" dirty="0"/>
              <a:t>One way is to talk to the patients and their families about what they want to go through and not, if they get sick like this.  So communications / conversations are such an important part of Palliative care. </a:t>
            </a:r>
          </a:p>
        </p:txBody>
      </p:sp>
      <p:sp>
        <p:nvSpPr>
          <p:cNvPr id="4" name="Slide Number Placeholder 3"/>
          <p:cNvSpPr>
            <a:spLocks noGrp="1"/>
          </p:cNvSpPr>
          <p:nvPr>
            <p:ph type="sldNum" sz="quarter" idx="5"/>
          </p:nvPr>
        </p:nvSpPr>
        <p:spPr/>
        <p:txBody>
          <a:bodyPr/>
          <a:lstStyle/>
          <a:p>
            <a:fld id="{98926792-931C-4470-8782-8E70BBA254BF}" type="slidenum">
              <a:rPr lang="en-IN" smtClean="0"/>
              <a:t>10</a:t>
            </a:fld>
            <a:endParaRPr lang="en-IN"/>
          </a:p>
        </p:txBody>
      </p:sp>
    </p:spTree>
    <p:extLst>
      <p:ext uri="{BB962C8B-B14F-4D97-AF65-F5344CB8AC3E}">
        <p14:creationId xmlns:p14="http://schemas.microsoft.com/office/powerpoint/2010/main" val="915347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Modern Medicine despite all its tremendous advances and consequent benefits , can also create serious challenges.</a:t>
            </a:r>
          </a:p>
          <a:p>
            <a:r>
              <a:rPr lang="en-IN" dirty="0"/>
              <a:t>This is best summarised by Eric J Cassell in 1985.</a:t>
            </a:r>
          </a:p>
          <a:p>
            <a:r>
              <a:rPr lang="en-IN" dirty="0"/>
              <a:t>-Slide-</a:t>
            </a:r>
          </a:p>
        </p:txBody>
      </p:sp>
      <p:sp>
        <p:nvSpPr>
          <p:cNvPr id="4" name="Slide Number Placeholder 3"/>
          <p:cNvSpPr>
            <a:spLocks noGrp="1"/>
          </p:cNvSpPr>
          <p:nvPr>
            <p:ph type="sldNum" sz="quarter" idx="5"/>
          </p:nvPr>
        </p:nvSpPr>
        <p:spPr/>
        <p:txBody>
          <a:bodyPr/>
          <a:lstStyle/>
          <a:p>
            <a:fld id="{98926792-931C-4470-8782-8E70BBA254BF}" type="slidenum">
              <a:rPr lang="en-IN" smtClean="0"/>
              <a:t>11</a:t>
            </a:fld>
            <a:endParaRPr lang="en-IN"/>
          </a:p>
        </p:txBody>
      </p:sp>
    </p:spTree>
    <p:extLst>
      <p:ext uri="{BB962C8B-B14F-4D97-AF65-F5344CB8AC3E}">
        <p14:creationId xmlns:p14="http://schemas.microsoft.com/office/powerpoint/2010/main" val="1878507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challenge is that  , there is mismatched care for the seriously ill. </a:t>
            </a:r>
          </a:p>
          <a:p>
            <a:endParaRPr lang="en-IN" dirty="0"/>
          </a:p>
          <a:p>
            <a:r>
              <a:rPr lang="en-IN" dirty="0"/>
              <a:t>Try to look at this article by Atul Gawande in New Yorker. The author of the best selling book “Being Mortal”.</a:t>
            </a:r>
          </a:p>
          <a:p>
            <a:endParaRPr lang="en-IN" dirty="0"/>
          </a:p>
          <a:p>
            <a:r>
              <a:rPr lang="en-IN" dirty="0"/>
              <a:t>If there is any one who did not read  “Being Mortal”. Please do. Not necessarily for your patients. But for the benefit of yourself and your loved ones.</a:t>
            </a:r>
          </a:p>
        </p:txBody>
      </p:sp>
      <p:sp>
        <p:nvSpPr>
          <p:cNvPr id="4" name="Slide Number Placeholder 3"/>
          <p:cNvSpPr>
            <a:spLocks noGrp="1"/>
          </p:cNvSpPr>
          <p:nvPr>
            <p:ph type="sldNum" sz="quarter" idx="5"/>
          </p:nvPr>
        </p:nvSpPr>
        <p:spPr/>
        <p:txBody>
          <a:bodyPr/>
          <a:lstStyle/>
          <a:p>
            <a:fld id="{98926792-931C-4470-8782-8E70BBA254BF}" type="slidenum">
              <a:rPr lang="en-IN" smtClean="0"/>
              <a:t>12</a:t>
            </a:fld>
            <a:endParaRPr lang="en-IN"/>
          </a:p>
        </p:txBody>
      </p:sp>
    </p:spTree>
    <p:extLst>
      <p:ext uri="{BB962C8B-B14F-4D97-AF65-F5344CB8AC3E}">
        <p14:creationId xmlns:p14="http://schemas.microsoft.com/office/powerpoint/2010/main" val="2739591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8926792-931C-4470-8782-8E70BBA254BF}" type="slidenum">
              <a:rPr lang="en-IN" smtClean="0"/>
              <a:t>13</a:t>
            </a:fld>
            <a:endParaRPr lang="en-IN"/>
          </a:p>
        </p:txBody>
      </p:sp>
    </p:spTree>
    <p:extLst>
      <p:ext uri="{BB962C8B-B14F-4D97-AF65-F5344CB8AC3E}">
        <p14:creationId xmlns:p14="http://schemas.microsoft.com/office/powerpoint/2010/main" val="2198080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In this presentation, I will be talking to you about Definition, a little bit of evidence . Also</a:t>
            </a:r>
          </a:p>
          <a:p>
            <a:r>
              <a:rPr lang="en-IN" dirty="0"/>
              <a:t>“why palliative care is so important to the patients”. </a:t>
            </a:r>
          </a:p>
          <a:p>
            <a:r>
              <a:rPr lang="en-IN" dirty="0"/>
              <a:t>Also a quick look at the important constituents of Palliative care. </a:t>
            </a:r>
          </a:p>
        </p:txBody>
      </p:sp>
      <p:sp>
        <p:nvSpPr>
          <p:cNvPr id="4" name="Slide Number Placeholder 3"/>
          <p:cNvSpPr>
            <a:spLocks noGrp="1"/>
          </p:cNvSpPr>
          <p:nvPr>
            <p:ph type="sldNum" sz="quarter" idx="5"/>
          </p:nvPr>
        </p:nvSpPr>
        <p:spPr/>
        <p:txBody>
          <a:bodyPr/>
          <a:lstStyle/>
          <a:p>
            <a:fld id="{98926792-931C-4470-8782-8E70BBA254BF}" type="slidenum">
              <a:rPr lang="en-IN" smtClean="0"/>
              <a:t>14</a:t>
            </a:fld>
            <a:endParaRPr lang="en-IN"/>
          </a:p>
        </p:txBody>
      </p:sp>
    </p:spTree>
    <p:extLst>
      <p:ext uri="{BB962C8B-B14F-4D97-AF65-F5344CB8AC3E}">
        <p14:creationId xmlns:p14="http://schemas.microsoft.com/office/powerpoint/2010/main" val="797561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 am about to give you the single most important take home message of this topic. That is “What Palliative Care is not”. </a:t>
            </a:r>
          </a:p>
        </p:txBody>
      </p:sp>
      <p:sp>
        <p:nvSpPr>
          <p:cNvPr id="4" name="Slide Number Placeholder 3"/>
          <p:cNvSpPr>
            <a:spLocks noGrp="1"/>
          </p:cNvSpPr>
          <p:nvPr>
            <p:ph type="sldNum" sz="quarter" idx="5"/>
          </p:nvPr>
        </p:nvSpPr>
        <p:spPr/>
        <p:txBody>
          <a:bodyPr/>
          <a:lstStyle/>
          <a:p>
            <a:fld id="{98926792-931C-4470-8782-8E70BBA254BF}" type="slidenum">
              <a:rPr lang="en-IN" smtClean="0"/>
              <a:t>15</a:t>
            </a:fld>
            <a:endParaRPr lang="en-IN"/>
          </a:p>
        </p:txBody>
      </p:sp>
    </p:spTree>
    <p:extLst>
      <p:ext uri="{BB962C8B-B14F-4D97-AF65-F5344CB8AC3E}">
        <p14:creationId xmlns:p14="http://schemas.microsoft.com/office/powerpoint/2010/main" val="184395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8926792-931C-4470-8782-8E70BBA254BF}" type="slidenum">
              <a:rPr lang="en-IN" smtClean="0"/>
              <a:t>16</a:t>
            </a:fld>
            <a:endParaRPr lang="en-IN"/>
          </a:p>
        </p:txBody>
      </p:sp>
    </p:spTree>
    <p:extLst>
      <p:ext uri="{BB962C8B-B14F-4D97-AF65-F5344CB8AC3E}">
        <p14:creationId xmlns:p14="http://schemas.microsoft.com/office/powerpoint/2010/main" val="1112931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Palliative care aims at all the whole person care , by focussing on physical and also non-physical causes of suffering.</a:t>
            </a:r>
          </a:p>
        </p:txBody>
      </p:sp>
      <p:sp>
        <p:nvSpPr>
          <p:cNvPr id="4" name="Slide Number Placeholder 3"/>
          <p:cNvSpPr>
            <a:spLocks noGrp="1"/>
          </p:cNvSpPr>
          <p:nvPr>
            <p:ph type="sldNum" sz="quarter" idx="5"/>
          </p:nvPr>
        </p:nvSpPr>
        <p:spPr/>
        <p:txBody>
          <a:bodyPr/>
          <a:lstStyle/>
          <a:p>
            <a:fld id="{98926792-931C-4470-8782-8E70BBA254BF}" type="slidenum">
              <a:rPr lang="en-IN" smtClean="0"/>
              <a:t>17</a:t>
            </a:fld>
            <a:endParaRPr lang="en-IN"/>
          </a:p>
        </p:txBody>
      </p:sp>
    </p:spTree>
    <p:extLst>
      <p:ext uri="{BB962C8B-B14F-4D97-AF65-F5344CB8AC3E}">
        <p14:creationId xmlns:p14="http://schemas.microsoft.com/office/powerpoint/2010/main" val="2719332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8926792-931C-4470-8782-8E70BBA254BF}" type="slidenum">
              <a:rPr lang="en-IN" smtClean="0"/>
              <a:t>18</a:t>
            </a:fld>
            <a:endParaRPr lang="en-IN"/>
          </a:p>
        </p:txBody>
      </p:sp>
    </p:spTree>
    <p:extLst>
      <p:ext uri="{BB962C8B-B14F-4D97-AF65-F5344CB8AC3E}">
        <p14:creationId xmlns:p14="http://schemas.microsoft.com/office/powerpoint/2010/main" val="2332545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 name="Notes Placeholder 2"/>
          <p:cNvSpPr>
            <a:spLocks noGrp="1"/>
          </p:cNvSpPr>
          <p:nvPr>
            <p:ph type="body" idx="1"/>
          </p:nvPr>
        </p:nvSpPr>
        <p:spPr/>
        <p:txBody>
          <a:bodyPr/>
          <a:lstStyle/>
          <a:p>
            <a:pPr marL="117475" indent="-117475" eaLnBrk="1" fontAlgn="auto" hangingPunct="1">
              <a:lnSpc>
                <a:spcPct val="80000"/>
              </a:lnSpc>
              <a:spcBef>
                <a:spcPts val="0"/>
              </a:spcBef>
              <a:spcAft>
                <a:spcPts val="0"/>
              </a:spcAft>
              <a:defRPr/>
            </a:pPr>
            <a:endParaRPr lang="en-US" altLang="en-US" sz="1050" dirty="0"/>
          </a:p>
        </p:txBody>
      </p:sp>
      <p:sp>
        <p:nvSpPr>
          <p:cNvPr id="3072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822BE2D5-D648-41AB-B459-F18A63C1196B}"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8926792-931C-4470-8782-8E70BBA254BF}" type="slidenum">
              <a:rPr lang="en-IN" smtClean="0"/>
              <a:t>2</a:t>
            </a:fld>
            <a:endParaRPr lang="en-IN"/>
          </a:p>
        </p:txBody>
      </p:sp>
    </p:spTree>
    <p:extLst>
      <p:ext uri="{BB962C8B-B14F-4D97-AF65-F5344CB8AC3E}">
        <p14:creationId xmlns:p14="http://schemas.microsoft.com/office/powerpoint/2010/main" val="4007742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This is a model of concurrent palliative care. </a:t>
            </a:r>
          </a:p>
          <a:p>
            <a:endParaRPr lang="en-IN" dirty="0"/>
          </a:p>
          <a:p>
            <a:r>
              <a:rPr lang="en-IN" dirty="0"/>
              <a:t>Palliative care can be delivered concurrently with life prolonging therapy or as the main focus of care when life prolongation therapy is no longer possible or not affordable, not accessible or not wanted by the patient. </a:t>
            </a:r>
          </a:p>
          <a:p>
            <a:endParaRPr lang="en-IN" dirty="0"/>
          </a:p>
          <a:p>
            <a:r>
              <a:rPr lang="en-IN" dirty="0"/>
              <a:t>Palliative care can help distressed patients and their families during transitions in goals of care. From cure to life prolongation and when life prolongation is not possible the end-of-life care. </a:t>
            </a:r>
          </a:p>
        </p:txBody>
      </p:sp>
      <p:sp>
        <p:nvSpPr>
          <p:cNvPr id="4" name="Slide Number Placeholder 3"/>
          <p:cNvSpPr>
            <a:spLocks noGrp="1"/>
          </p:cNvSpPr>
          <p:nvPr>
            <p:ph type="sldNum" sz="quarter" idx="5"/>
          </p:nvPr>
        </p:nvSpPr>
        <p:spPr/>
        <p:txBody>
          <a:bodyPr/>
          <a:lstStyle/>
          <a:p>
            <a:fld id="{98926792-931C-4470-8782-8E70BBA254BF}" type="slidenum">
              <a:rPr lang="en-IN" smtClean="0"/>
              <a:t>20</a:t>
            </a:fld>
            <a:endParaRPr lang="en-IN"/>
          </a:p>
        </p:txBody>
      </p:sp>
    </p:spTree>
    <p:extLst>
      <p:ext uri="{BB962C8B-B14F-4D97-AF65-F5344CB8AC3E}">
        <p14:creationId xmlns:p14="http://schemas.microsoft.com/office/powerpoint/2010/main" val="1608336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Randomised control study done at Harvard , Massachusetts general hospital, they took patients with metastatic NSC lung cancer , that is a non-curable disease at the time of diagnosis, but chemotherapy is helpful, and all these patients who went to the trial received standard chemo therapy. Half of those patients were randomised to receive palliative care at the same time. </a:t>
            </a:r>
          </a:p>
        </p:txBody>
      </p:sp>
      <p:sp>
        <p:nvSpPr>
          <p:cNvPr id="4" name="Slide Number Placeholder 3"/>
          <p:cNvSpPr>
            <a:spLocks noGrp="1"/>
          </p:cNvSpPr>
          <p:nvPr>
            <p:ph type="sldNum" sz="quarter" idx="5"/>
          </p:nvPr>
        </p:nvSpPr>
        <p:spPr/>
        <p:txBody>
          <a:bodyPr/>
          <a:lstStyle/>
          <a:p>
            <a:fld id="{98926792-931C-4470-8782-8E70BBA254BF}" type="slidenum">
              <a:rPr lang="en-IN" smtClean="0"/>
              <a:t>21</a:t>
            </a:fld>
            <a:endParaRPr lang="en-IN"/>
          </a:p>
        </p:txBody>
      </p:sp>
    </p:spTree>
    <p:extLst>
      <p:ext uri="{BB962C8B-B14F-4D97-AF65-F5344CB8AC3E}">
        <p14:creationId xmlns:p14="http://schemas.microsoft.com/office/powerpoint/2010/main" val="3921179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Tremendous improvement in QOL and longevity. Benefit as good or even better than that of chemotherapy.</a:t>
            </a:r>
          </a:p>
          <a:p>
            <a:endParaRPr lang="en-IN" dirty="0"/>
          </a:p>
        </p:txBody>
      </p:sp>
      <p:sp>
        <p:nvSpPr>
          <p:cNvPr id="4" name="Slide Number Placeholder 3"/>
          <p:cNvSpPr>
            <a:spLocks noGrp="1"/>
          </p:cNvSpPr>
          <p:nvPr>
            <p:ph type="sldNum" sz="quarter" idx="5"/>
          </p:nvPr>
        </p:nvSpPr>
        <p:spPr/>
        <p:txBody>
          <a:bodyPr/>
          <a:lstStyle/>
          <a:p>
            <a:fld id="{98926792-931C-4470-8782-8E70BBA254BF}" type="slidenum">
              <a:rPr lang="en-IN" smtClean="0"/>
              <a:t>22</a:t>
            </a:fld>
            <a:endParaRPr lang="en-IN"/>
          </a:p>
        </p:txBody>
      </p:sp>
    </p:spTree>
    <p:extLst>
      <p:ext uri="{BB962C8B-B14F-4D97-AF65-F5344CB8AC3E}">
        <p14:creationId xmlns:p14="http://schemas.microsoft.com/office/powerpoint/2010/main" val="1132476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8926792-931C-4470-8782-8E70BBA254BF}" type="slidenum">
              <a:rPr lang="en-IN" smtClean="0"/>
              <a:t>23</a:t>
            </a:fld>
            <a:endParaRPr lang="en-IN"/>
          </a:p>
        </p:txBody>
      </p:sp>
    </p:spTree>
    <p:extLst>
      <p:ext uri="{BB962C8B-B14F-4D97-AF65-F5344CB8AC3E}">
        <p14:creationId xmlns:p14="http://schemas.microsoft.com/office/powerpoint/2010/main" val="338863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Report of the Lancet Commission on Global Access to Palliative Care and Pain Relief</a:t>
            </a:r>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burden of serious health-related suffering is huge and could in large part be alleviated with palliative care and pain relief.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About 25·5 million of 56·2 million people who died in 2015 experienced serious health-related suffering,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35·5 million experienced serious health related suffering due to life-threatening and life-limiting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About 80%) of these individuals live in low-income and middle-income countries  with severely limited access to any palliative care, even oral morphine for pain relief. </a:t>
            </a:r>
          </a:p>
          <a:p>
            <a:endParaRPr lang="en-IN" dirty="0"/>
          </a:p>
        </p:txBody>
      </p:sp>
      <p:sp>
        <p:nvSpPr>
          <p:cNvPr id="4" name="Slide Number Placeholder 3"/>
          <p:cNvSpPr>
            <a:spLocks noGrp="1"/>
          </p:cNvSpPr>
          <p:nvPr>
            <p:ph type="sldNum" sz="quarter" idx="5"/>
          </p:nvPr>
        </p:nvSpPr>
        <p:spPr/>
        <p:txBody>
          <a:bodyPr/>
          <a:lstStyle/>
          <a:p>
            <a:fld id="{98926792-931C-4470-8782-8E70BBA254BF}" type="slidenum">
              <a:rPr lang="en-IN" smtClean="0"/>
              <a:t>24</a:t>
            </a:fld>
            <a:endParaRPr lang="en-IN"/>
          </a:p>
        </p:txBody>
      </p:sp>
    </p:spTree>
    <p:extLst>
      <p:ext uri="{BB962C8B-B14F-4D97-AF65-F5344CB8AC3E}">
        <p14:creationId xmlns:p14="http://schemas.microsoft.com/office/powerpoint/2010/main" val="382205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8926792-931C-4470-8782-8E70BBA254BF}" type="slidenum">
              <a:rPr lang="en-IN" smtClean="0"/>
              <a:t>25</a:t>
            </a:fld>
            <a:endParaRPr lang="en-IN"/>
          </a:p>
        </p:txBody>
      </p:sp>
    </p:spTree>
    <p:extLst>
      <p:ext uri="{BB962C8B-B14F-4D97-AF65-F5344CB8AC3E}">
        <p14:creationId xmlns:p14="http://schemas.microsoft.com/office/powerpoint/2010/main" val="730904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8926792-931C-4470-8782-8E70BBA254BF}" type="slidenum">
              <a:rPr lang="en-IN" smtClean="0"/>
              <a:t>26</a:t>
            </a:fld>
            <a:endParaRPr lang="en-IN"/>
          </a:p>
        </p:txBody>
      </p:sp>
    </p:spTree>
    <p:extLst>
      <p:ext uri="{BB962C8B-B14F-4D97-AF65-F5344CB8AC3E}">
        <p14:creationId xmlns:p14="http://schemas.microsoft.com/office/powerpoint/2010/main" val="1258814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Symptoms are very common in serious illnesses.</a:t>
            </a:r>
          </a:p>
          <a:p>
            <a:r>
              <a:rPr lang="en-IN" dirty="0"/>
              <a:t>And surprisingly the symptom burden may be as much or even more in some of the non cancerous conditions. And many times they suffer the symptoms for a longer duration than in many cancers.</a:t>
            </a:r>
          </a:p>
          <a:p>
            <a:endParaRPr lang="en-IN" dirty="0"/>
          </a:p>
        </p:txBody>
      </p:sp>
      <p:sp>
        <p:nvSpPr>
          <p:cNvPr id="4" name="Slide Number Placeholder 3"/>
          <p:cNvSpPr>
            <a:spLocks noGrp="1"/>
          </p:cNvSpPr>
          <p:nvPr>
            <p:ph type="sldNum" sz="quarter" idx="5"/>
          </p:nvPr>
        </p:nvSpPr>
        <p:spPr/>
        <p:txBody>
          <a:bodyPr/>
          <a:lstStyle/>
          <a:p>
            <a:fld id="{98926792-931C-4470-8782-8E70BBA254BF}" type="slidenum">
              <a:rPr lang="en-IN" smtClean="0"/>
              <a:t>27</a:t>
            </a:fld>
            <a:endParaRPr lang="en-IN"/>
          </a:p>
        </p:txBody>
      </p:sp>
    </p:spTree>
    <p:extLst>
      <p:ext uri="{BB962C8B-B14F-4D97-AF65-F5344CB8AC3E}">
        <p14:creationId xmlns:p14="http://schemas.microsoft.com/office/powerpoint/2010/main" val="371099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If you do not relieve symptoms patients are focused on them and they cant really attend to what’s important when they have serious illness. Nobody wants to focus on their pain or their shortness of breath or their nausea or fatigue. That just gets in the way of what is important.</a:t>
            </a:r>
          </a:p>
        </p:txBody>
      </p:sp>
      <p:sp>
        <p:nvSpPr>
          <p:cNvPr id="4" name="Slide Number Placeholder 3"/>
          <p:cNvSpPr>
            <a:spLocks noGrp="1"/>
          </p:cNvSpPr>
          <p:nvPr>
            <p:ph type="sldNum" sz="quarter" idx="5"/>
          </p:nvPr>
        </p:nvSpPr>
        <p:spPr/>
        <p:txBody>
          <a:bodyPr/>
          <a:lstStyle/>
          <a:p>
            <a:fld id="{98926792-931C-4470-8782-8E70BBA254BF}" type="slidenum">
              <a:rPr lang="en-IN" smtClean="0"/>
              <a:t>28</a:t>
            </a:fld>
            <a:endParaRPr lang="en-IN"/>
          </a:p>
        </p:txBody>
      </p:sp>
    </p:spTree>
    <p:extLst>
      <p:ext uri="{BB962C8B-B14F-4D97-AF65-F5344CB8AC3E}">
        <p14:creationId xmlns:p14="http://schemas.microsoft.com/office/powerpoint/2010/main" val="1505853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8926792-931C-4470-8782-8E70BBA254BF}" type="slidenum">
              <a:rPr lang="en-IN" smtClean="0"/>
              <a:t>29</a:t>
            </a:fld>
            <a:endParaRPr lang="en-IN"/>
          </a:p>
        </p:txBody>
      </p:sp>
    </p:spTree>
    <p:extLst>
      <p:ext uri="{BB962C8B-B14F-4D97-AF65-F5344CB8AC3E}">
        <p14:creationId xmlns:p14="http://schemas.microsoft.com/office/powerpoint/2010/main" val="4253605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 have one confession to make.</a:t>
            </a:r>
          </a:p>
          <a:p>
            <a:r>
              <a:rPr lang="en-IN" dirty="0"/>
              <a:t>That I am a learner and not an expert in Palliative Care.</a:t>
            </a:r>
          </a:p>
          <a:p>
            <a:endParaRPr lang="en-IN" dirty="0"/>
          </a:p>
        </p:txBody>
      </p:sp>
      <p:sp>
        <p:nvSpPr>
          <p:cNvPr id="4" name="Slide Number Placeholder 3"/>
          <p:cNvSpPr>
            <a:spLocks noGrp="1"/>
          </p:cNvSpPr>
          <p:nvPr>
            <p:ph type="sldNum" sz="quarter" idx="5"/>
          </p:nvPr>
        </p:nvSpPr>
        <p:spPr/>
        <p:txBody>
          <a:bodyPr/>
          <a:lstStyle/>
          <a:p>
            <a:fld id="{98926792-931C-4470-8782-8E70BBA254BF}" type="slidenum">
              <a:rPr lang="en-IN" smtClean="0"/>
              <a:t>3</a:t>
            </a:fld>
            <a:endParaRPr lang="en-IN"/>
          </a:p>
        </p:txBody>
      </p:sp>
    </p:spTree>
    <p:extLst>
      <p:ext uri="{BB962C8B-B14F-4D97-AF65-F5344CB8AC3E}">
        <p14:creationId xmlns:p14="http://schemas.microsoft.com/office/powerpoint/2010/main" val="651675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 would like to invite your attention to the  “End-of-life care policy – An integrated plan for the dying – 2014”</a:t>
            </a:r>
          </a:p>
          <a:p>
            <a:r>
              <a:rPr lang="en-IN" dirty="0"/>
              <a:t>A joint position statement of Indian Society of Critical Care Medicine (ISCCM)  &amp;</a:t>
            </a:r>
          </a:p>
          <a:p>
            <a:r>
              <a:rPr lang="en-IN" dirty="0"/>
              <a:t>Indian Association of Palliative Care (IAPC) </a:t>
            </a:r>
          </a:p>
          <a:p>
            <a:endParaRPr lang="en-IN" dirty="0"/>
          </a:p>
          <a:p>
            <a:endParaRPr lang="en-IN" dirty="0"/>
          </a:p>
        </p:txBody>
      </p:sp>
      <p:sp>
        <p:nvSpPr>
          <p:cNvPr id="4" name="Slide Number Placeholder 3"/>
          <p:cNvSpPr>
            <a:spLocks noGrp="1"/>
          </p:cNvSpPr>
          <p:nvPr>
            <p:ph type="sldNum" sz="quarter" idx="5"/>
          </p:nvPr>
        </p:nvSpPr>
        <p:spPr/>
        <p:txBody>
          <a:bodyPr/>
          <a:lstStyle/>
          <a:p>
            <a:fld id="{98926792-931C-4470-8782-8E70BBA254BF}" type="slidenum">
              <a:rPr lang="en-IN" smtClean="0"/>
              <a:t>30</a:t>
            </a:fld>
            <a:endParaRPr lang="en-IN"/>
          </a:p>
        </p:txBody>
      </p:sp>
    </p:spTree>
    <p:extLst>
      <p:ext uri="{BB962C8B-B14F-4D97-AF65-F5344CB8AC3E}">
        <p14:creationId xmlns:p14="http://schemas.microsoft.com/office/powerpoint/2010/main" val="13033523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Patient-physician communication is an integral part of clinical practice. When done well, such communication produces a therapeutic effect for the patient, as has been validated in controlled studies. </a:t>
            </a:r>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931A1-7F0B-4E37-80C3-79FFF786EF43}"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8985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It takes mammals on average 21 seconds to pee regardless of their size.</a:t>
            </a:r>
          </a:p>
          <a:p>
            <a:endParaRPr lang="en-IN" dirty="0"/>
          </a:p>
          <a:p>
            <a:r>
              <a:rPr lang="en-IN" dirty="0"/>
              <a:t>This study reveals that doctors interrupted their patients during their conversations after an average duration of 11 seconds.</a:t>
            </a:r>
          </a:p>
          <a:p>
            <a:r>
              <a:rPr lang="en-IN" dirty="0"/>
              <a:t>Listening is the most important component of communication.</a:t>
            </a:r>
          </a:p>
        </p:txBody>
      </p:sp>
      <p:sp>
        <p:nvSpPr>
          <p:cNvPr id="4" name="Slide Number Placeholder 3"/>
          <p:cNvSpPr>
            <a:spLocks noGrp="1"/>
          </p:cNvSpPr>
          <p:nvPr>
            <p:ph type="sldNum" sz="quarter" idx="5"/>
          </p:nvPr>
        </p:nvSpPr>
        <p:spPr/>
        <p:txBody>
          <a:bodyPr/>
          <a:lstStyle/>
          <a:p>
            <a:fld id="{98926792-931C-4470-8782-8E70BBA254BF}" type="slidenum">
              <a:rPr lang="en-IN" smtClean="0"/>
              <a:t>32</a:t>
            </a:fld>
            <a:endParaRPr lang="en-IN"/>
          </a:p>
        </p:txBody>
      </p:sp>
    </p:spTree>
    <p:extLst>
      <p:ext uri="{BB962C8B-B14F-4D97-AF65-F5344CB8AC3E}">
        <p14:creationId xmlns:p14="http://schemas.microsoft.com/office/powerpoint/2010/main" val="3557453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Common communication scenarios encountered while managing advanced progressive illnesses Include but are not limited to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931A1-7F0B-4E37-80C3-79FFF786EF43}"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464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8926792-931C-4470-8782-8E70BBA254BF}" type="slidenum">
              <a:rPr lang="en-IN" smtClean="0"/>
              <a:t>34</a:t>
            </a:fld>
            <a:endParaRPr lang="en-IN"/>
          </a:p>
        </p:txBody>
      </p:sp>
    </p:spTree>
    <p:extLst>
      <p:ext uri="{BB962C8B-B14F-4D97-AF65-F5344CB8AC3E}">
        <p14:creationId xmlns:p14="http://schemas.microsoft.com/office/powerpoint/2010/main" val="42145268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8926792-931C-4470-8782-8E70BBA254BF}" type="slidenum">
              <a:rPr lang="en-IN" smtClean="0"/>
              <a:t>35</a:t>
            </a:fld>
            <a:endParaRPr lang="en-IN"/>
          </a:p>
        </p:txBody>
      </p:sp>
    </p:spTree>
    <p:extLst>
      <p:ext uri="{BB962C8B-B14F-4D97-AF65-F5344CB8AC3E}">
        <p14:creationId xmlns:p14="http://schemas.microsoft.com/office/powerpoint/2010/main" val="9435673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This part of this presentation is based on a video presentation available in YOUTUBE. There are four modules. Introduction to palliative care, Symptom control, Clear Communications and Psycho-social support. By Dr Steve </a:t>
            </a:r>
            <a:r>
              <a:rPr lang="en-IN" dirty="0" err="1"/>
              <a:t>Pantilat</a:t>
            </a:r>
            <a:r>
              <a:rPr lang="en-IN" dirty="0"/>
              <a:t>, Professor of Medicine, Director of Palliative care program, UCSF School of Medicine.</a:t>
            </a:r>
          </a:p>
          <a:p>
            <a:endParaRPr lang="en-IN" dirty="0"/>
          </a:p>
        </p:txBody>
      </p:sp>
      <p:sp>
        <p:nvSpPr>
          <p:cNvPr id="4" name="Slide Number Placeholder 3"/>
          <p:cNvSpPr>
            <a:spLocks noGrp="1"/>
          </p:cNvSpPr>
          <p:nvPr>
            <p:ph type="sldNum" sz="quarter" idx="5"/>
          </p:nvPr>
        </p:nvSpPr>
        <p:spPr/>
        <p:txBody>
          <a:bodyPr/>
          <a:lstStyle/>
          <a:p>
            <a:fld id="{98926792-931C-4470-8782-8E70BBA254BF}" type="slidenum">
              <a:rPr lang="en-IN" smtClean="0"/>
              <a:t>36</a:t>
            </a:fld>
            <a:endParaRPr lang="en-IN"/>
          </a:p>
        </p:txBody>
      </p:sp>
    </p:spTree>
    <p:extLst>
      <p:ext uri="{BB962C8B-B14F-4D97-AF65-F5344CB8AC3E}">
        <p14:creationId xmlns:p14="http://schemas.microsoft.com/office/powerpoint/2010/main" val="1767591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access to palliative care in India is an appalling 1% or less.</a:t>
            </a:r>
          </a:p>
          <a:p>
            <a:r>
              <a:rPr lang="en-IN" dirty="0"/>
              <a:t>India comes near the bottom of the global league in access to end-of-life care , ranked 67 out of 80 countries in 2015.</a:t>
            </a:r>
          </a:p>
        </p:txBody>
      </p:sp>
      <p:sp>
        <p:nvSpPr>
          <p:cNvPr id="4" name="Slide Number Placeholder 3"/>
          <p:cNvSpPr>
            <a:spLocks noGrp="1"/>
          </p:cNvSpPr>
          <p:nvPr>
            <p:ph type="sldNum" sz="quarter" idx="5"/>
          </p:nvPr>
        </p:nvSpPr>
        <p:spPr/>
        <p:txBody>
          <a:bodyPr/>
          <a:lstStyle/>
          <a:p>
            <a:fld id="{98926792-931C-4470-8782-8E70BBA254BF}" type="slidenum">
              <a:rPr lang="en-IN" smtClean="0"/>
              <a:t>37</a:t>
            </a:fld>
            <a:endParaRPr lang="en-IN"/>
          </a:p>
        </p:txBody>
      </p:sp>
    </p:spTree>
    <p:extLst>
      <p:ext uri="{BB962C8B-B14F-4D97-AF65-F5344CB8AC3E}">
        <p14:creationId xmlns:p14="http://schemas.microsoft.com/office/powerpoint/2010/main" val="15375351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70C0"/>
                </a:solidFill>
              </a:rPr>
              <a:t>The Calicut model has become a WHO demonstration project, serving as an example of </a:t>
            </a:r>
            <a:r>
              <a:rPr lang="en-US" sz="1200" b="0" dirty="0">
                <a:solidFill>
                  <a:srgbClr val="FF0000"/>
                </a:solidFill>
              </a:rPr>
              <a:t>low cost and high quality Palliative Care delivery</a:t>
            </a:r>
            <a:r>
              <a:rPr lang="en-US" sz="1200" b="0" dirty="0">
                <a:solidFill>
                  <a:srgbClr val="0070C0"/>
                </a:solidFill>
              </a:rPr>
              <a:t> in the developing world based on cooperation between government, nongovernment organizations and the community</a:t>
            </a:r>
            <a:endParaRPr lang="en-IN" sz="1200" b="0" dirty="0">
              <a:solidFill>
                <a:srgbClr val="0070C0"/>
              </a:solidFill>
            </a:endParaRPr>
          </a:p>
          <a:p>
            <a:endParaRPr lang="en-IN" dirty="0"/>
          </a:p>
        </p:txBody>
      </p:sp>
      <p:sp>
        <p:nvSpPr>
          <p:cNvPr id="4" name="Slide Number Placeholder 3"/>
          <p:cNvSpPr>
            <a:spLocks noGrp="1"/>
          </p:cNvSpPr>
          <p:nvPr>
            <p:ph type="sldNum" sz="quarter" idx="5"/>
          </p:nvPr>
        </p:nvSpPr>
        <p:spPr/>
        <p:txBody>
          <a:bodyPr/>
          <a:lstStyle/>
          <a:p>
            <a:fld id="{98926792-931C-4470-8782-8E70BBA254BF}" type="slidenum">
              <a:rPr lang="en-IN" smtClean="0"/>
              <a:t>38</a:t>
            </a:fld>
            <a:endParaRPr lang="en-IN"/>
          </a:p>
        </p:txBody>
      </p:sp>
    </p:spTree>
    <p:extLst>
      <p:ext uri="{BB962C8B-B14F-4D97-AF65-F5344CB8AC3E}">
        <p14:creationId xmlns:p14="http://schemas.microsoft.com/office/powerpoint/2010/main" val="16013022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 June edition of The Times of India reports on the death of nine-year-old Karthik at the hands of his parents while in a hospital at </a:t>
            </a:r>
            <a:r>
              <a:rPr lang="en-US" dirty="0" err="1"/>
              <a:t>Kanhangad</a:t>
            </a:r>
            <a:r>
              <a:rPr lang="en-US" dirty="0"/>
              <a:t> in Kasaragod district, where the boy had been undergoing treatment. </a:t>
            </a:r>
          </a:p>
          <a:p>
            <a:endParaRPr lang="en-US" dirty="0"/>
          </a:p>
          <a:p>
            <a:r>
              <a:rPr lang="en-US" dirty="0"/>
              <a:t>His parents, </a:t>
            </a:r>
            <a:r>
              <a:rPr lang="en-US" dirty="0" err="1"/>
              <a:t>Thampan</a:t>
            </a:r>
            <a:r>
              <a:rPr lang="en-US" dirty="0"/>
              <a:t> and Padmini of </a:t>
            </a:r>
            <a:r>
              <a:rPr lang="en-US" dirty="0" err="1"/>
              <a:t>Mundakkandam</a:t>
            </a:r>
            <a:r>
              <a:rPr lang="en-US" dirty="0"/>
              <a:t> near </a:t>
            </a:r>
            <a:r>
              <a:rPr lang="en-US" dirty="0" err="1"/>
              <a:t>Cheruvathur</a:t>
            </a:r>
            <a:r>
              <a:rPr lang="en-US" dirty="0"/>
              <a:t>, then killed themselves. </a:t>
            </a:r>
          </a:p>
          <a:p>
            <a:endParaRPr lang="en-US" dirty="0"/>
          </a:p>
          <a:p>
            <a:r>
              <a:rPr lang="en-US" dirty="0"/>
              <a:t>A suicide note at the scene said the parents had decided to take the extreme step because they were unable to tolerate their son’s pain</a:t>
            </a:r>
          </a:p>
          <a:p>
            <a:endParaRPr lang="en-IN" dirty="0"/>
          </a:p>
        </p:txBody>
      </p:sp>
      <p:sp>
        <p:nvSpPr>
          <p:cNvPr id="4" name="Slide Number Placeholder 3"/>
          <p:cNvSpPr>
            <a:spLocks noGrp="1"/>
          </p:cNvSpPr>
          <p:nvPr>
            <p:ph type="sldNum" sz="quarter" idx="5"/>
          </p:nvPr>
        </p:nvSpPr>
        <p:spPr/>
        <p:txBody>
          <a:bodyPr/>
          <a:lstStyle/>
          <a:p>
            <a:fld id="{98926792-931C-4470-8782-8E70BBA254BF}" type="slidenum">
              <a:rPr lang="en-IN" smtClean="0"/>
              <a:t>39</a:t>
            </a:fld>
            <a:endParaRPr lang="en-IN"/>
          </a:p>
        </p:txBody>
      </p:sp>
    </p:spTree>
    <p:extLst>
      <p:ext uri="{BB962C8B-B14F-4D97-AF65-F5344CB8AC3E}">
        <p14:creationId xmlns:p14="http://schemas.microsoft.com/office/powerpoint/2010/main" val="64110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8" name="Shape 286">
            <a:extLst>
              <a:ext uri="{FF2B5EF4-FFF2-40B4-BE49-F238E27FC236}">
                <a16:creationId xmlns:a16="http://schemas.microsoft.com/office/drawing/2014/main" id="{657639E3-7E2F-4DEF-9E02-C6F954A9C997}"/>
              </a:ext>
            </a:extLst>
          </p:cNvPr>
          <p:cNvSpPr txBox="1">
            <a:spLocks noGrp="1"/>
          </p:cNvSpPr>
          <p:nvPr>
            <p:ph type="body" idx="1"/>
          </p:nvPr>
        </p:nvSpPr>
        <p:spPr>
          <a:noFill/>
          <a:ln/>
        </p:spPr>
        <p:txBody>
          <a:bodyPr anchor="ctr"/>
          <a:lstStyle/>
          <a:p>
            <a:pPr marL="0" indent="0" eaLnBrk="1" hangingPunct="1">
              <a:buSzPts val="1100"/>
            </a:pPr>
            <a:r>
              <a:rPr lang="en-US" altLang="en-US" sz="1100" dirty="0">
                <a:latin typeface="Arial" panose="020B0604020202020204" pitchFamily="34" charset="0"/>
                <a:cs typeface="Arial" panose="020B0604020202020204" pitchFamily="34" charset="0"/>
              </a:rPr>
              <a:t>Founder of the Modern Hospice Movement, Nurse turned Social Worker, turned Physician. Prolific Writer and Visionary.</a:t>
            </a:r>
          </a:p>
          <a:p>
            <a:pPr marL="0" indent="0" eaLnBrk="1" hangingPunct="1">
              <a:buSzPts val="1100"/>
            </a:pPr>
            <a:r>
              <a:rPr lang="en-US" altLang="en-US" sz="1100" dirty="0">
                <a:latin typeface="Arial" panose="020B0604020202020204" pitchFamily="34" charset="0"/>
                <a:cs typeface="Arial" panose="020B0604020202020204" pitchFamily="34" charset="0"/>
              </a:rPr>
              <a:t>Established the first modern hospice in the suburbs of London.</a:t>
            </a:r>
          </a:p>
          <a:p>
            <a:pPr marL="0" indent="0" eaLnBrk="1" hangingPunct="1">
              <a:buSzPts val="1100"/>
            </a:pPr>
            <a:endParaRPr lang="en-US" altLang="en-US" sz="1100" dirty="0">
              <a:latin typeface="Arial" panose="020B0604020202020204" pitchFamily="34" charset="0"/>
              <a:cs typeface="Arial" panose="020B0604020202020204" pitchFamily="34" charset="0"/>
            </a:endParaRPr>
          </a:p>
        </p:txBody>
      </p:sp>
      <p:sp>
        <p:nvSpPr>
          <p:cNvPr id="86019" name="Shape 287">
            <a:extLst>
              <a:ext uri="{FF2B5EF4-FFF2-40B4-BE49-F238E27FC236}">
                <a16:creationId xmlns:a16="http://schemas.microsoft.com/office/drawing/2014/main" id="{69610DC4-35FB-4827-BC91-F054278A399B}"/>
              </a:ext>
            </a:extLst>
          </p:cNvPr>
          <p:cNvSpPr>
            <a:spLocks noGrp="1" noRot="1" noChangeAspect="1" noTextEdit="1"/>
          </p:cNvSpPr>
          <p:nvPr>
            <p:ph type="sldImg" idx="2"/>
          </p:nvPr>
        </p:nvSpPr>
        <p:spPr>
          <a:ln>
            <a:miter lim="800000"/>
            <a:headEnd/>
            <a:tailEn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826" name="Shape 242">
            <a:extLst>
              <a:ext uri="{FF2B5EF4-FFF2-40B4-BE49-F238E27FC236}">
                <a16:creationId xmlns:a16="http://schemas.microsoft.com/office/drawing/2014/main" id="{ADE01A35-1C40-4179-B268-2758BCAE26C4}"/>
              </a:ext>
            </a:extLst>
          </p:cNvPr>
          <p:cNvSpPr>
            <a:spLocks noGrp="1" noRot="1" noChangeAspect="1" noTextEdit="1"/>
          </p:cNvSpPr>
          <p:nvPr>
            <p:ph type="sldImg" idx="2"/>
          </p:nvPr>
        </p:nvSpPr>
        <p:spPr>
          <a:ln>
            <a:miter lim="800000"/>
            <a:headEnd/>
            <a:tailEnd/>
          </a:ln>
        </p:spPr>
      </p:sp>
      <p:sp>
        <p:nvSpPr>
          <p:cNvPr id="77827" name="Shape 243">
            <a:extLst>
              <a:ext uri="{FF2B5EF4-FFF2-40B4-BE49-F238E27FC236}">
                <a16:creationId xmlns:a16="http://schemas.microsoft.com/office/drawing/2014/main" id="{218B3764-5922-4BA4-A71E-2A0638170D17}"/>
              </a:ext>
            </a:extLst>
          </p:cNvPr>
          <p:cNvSpPr txBox="1">
            <a:spLocks noGrp="1"/>
          </p:cNvSpPr>
          <p:nvPr>
            <p:ph type="body" idx="1"/>
          </p:nvPr>
        </p:nvSpPr>
        <p:spPr>
          <a:ln/>
        </p:spPr>
        <p:txBody>
          <a:bodyPr/>
          <a:lstStyle/>
          <a:p>
            <a:pPr marL="0" indent="0" eaLnBrk="1" hangingPunct="1">
              <a:buSzPts val="1100"/>
            </a:pPr>
            <a:r>
              <a:rPr lang="en-US" altLang="en-US" sz="1100" dirty="0">
                <a:latin typeface="Arial" panose="020B0604020202020204" pitchFamily="34" charset="0"/>
                <a:cs typeface="Arial" panose="020B0604020202020204" pitchFamily="34" charset="0"/>
              </a:rPr>
              <a:t>Oral Morphine is cheap, effective and convenient drug to treat moderate to severe cancer pain.</a:t>
            </a:r>
          </a:p>
          <a:p>
            <a:pPr marL="0" indent="0" eaLnBrk="1" hangingPunct="1">
              <a:buSzPts val="1100"/>
            </a:pPr>
            <a:endParaRPr lang="en-US" altLang="en-US" sz="1100" dirty="0">
              <a:latin typeface="Arial" panose="020B0604020202020204" pitchFamily="34" charset="0"/>
              <a:cs typeface="Arial" panose="020B0604020202020204" pitchFamily="34" charset="0"/>
            </a:endParaRPr>
          </a:p>
          <a:p>
            <a:r>
              <a:rPr lang="en-IN" sz="1100" dirty="0"/>
              <a:t>Two important barriers for access to palliative care</a:t>
            </a:r>
          </a:p>
          <a:p>
            <a:r>
              <a:rPr lang="en-IN" sz="1100" dirty="0"/>
              <a:t>1) Lack of professional education</a:t>
            </a:r>
          </a:p>
          <a:p>
            <a:r>
              <a:rPr lang="en-IN" sz="1100" dirty="0"/>
              <a:t>Pain management is not a part of the medical curriculum which has resulted in the poor awareness about opioid drugs in the medical community. More than one generation of doctors and nursing professionals are totally unfamiliar with the use of opioids </a:t>
            </a:r>
          </a:p>
          <a:p>
            <a:r>
              <a:rPr lang="en-IN" sz="1100" dirty="0"/>
              <a:t>.2) Lack of availability of opioid analgesics</a:t>
            </a:r>
          </a:p>
          <a:p>
            <a:r>
              <a:rPr lang="en-IN" sz="1100" dirty="0"/>
              <a:t>Few hospitals are willing to procure, store and dispense morphine and other </a:t>
            </a:r>
            <a:r>
              <a:rPr lang="en-IN" sz="1100" dirty="0" err="1"/>
              <a:t>opiods</a:t>
            </a:r>
            <a:r>
              <a:rPr lang="en-IN" sz="1100" dirty="0"/>
              <a:t> even though their use is permitted for pain management, especially in cancer patients. This is because of the need to keep detailed records of procurement and use, increasing the amount of paperwork to be done.</a:t>
            </a:r>
          </a:p>
          <a:p>
            <a:pPr marL="0" indent="0" eaLnBrk="1" hangingPunct="1">
              <a:buSzPts val="1100"/>
            </a:pPr>
            <a:endParaRPr lang="en-US" altLang="en-US" sz="1100" dirty="0">
              <a:latin typeface="Arial" panose="020B0604020202020204" pitchFamily="34"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4" name="Shape 213"/>
          <p:cNvSpPr>
            <a:spLocks noGrp="1" noRot="1" noChangeAspect="1" noTextEdit="1"/>
          </p:cNvSpPr>
          <p:nvPr>
            <p:ph type="sldImg" idx="2"/>
          </p:nvPr>
        </p:nvSpPr>
        <p:spPr>
          <a:ln>
            <a:miter lim="800000"/>
            <a:headEnd/>
            <a:tailEnd/>
          </a:ln>
        </p:spPr>
      </p:sp>
      <p:sp>
        <p:nvSpPr>
          <p:cNvPr id="74755" name="Shape 214"/>
          <p:cNvSpPr txBox="1">
            <a:spLocks noGrp="1"/>
          </p:cNvSpPr>
          <p:nvPr>
            <p:ph type="body" idx="1"/>
          </p:nvPr>
        </p:nvSpPr>
        <p:spPr>
          <a:ln/>
        </p:spPr>
        <p:txBody>
          <a:bodyPr/>
          <a:lstStyle/>
          <a:p>
            <a:pPr marL="0" indent="0" eaLnBrk="1" hangingPunct="1">
              <a:buSzPts val="1100"/>
            </a:pPr>
            <a:r>
              <a:rPr lang="en-US" sz="1100" dirty="0">
                <a:latin typeface="Arial" charset="0"/>
                <a:cs typeface="Arial" charset="0"/>
              </a:rPr>
              <a:t>Policy: National, State and Institutional policies.</a:t>
            </a:r>
          </a:p>
          <a:p>
            <a:pPr marL="0" indent="0" eaLnBrk="1" hangingPunct="1">
              <a:buSzPts val="1100"/>
            </a:pPr>
            <a:r>
              <a:rPr lang="en-US" sz="1100" dirty="0">
                <a:latin typeface="Arial" charset="0"/>
                <a:cs typeface="Arial" charset="0"/>
              </a:rPr>
              <a:t>Education: Doctors, Nurses, Pharmacists, Allied professionals, Volunteers, Social workers.</a:t>
            </a:r>
          </a:p>
          <a:p>
            <a:pPr marL="0" indent="0" eaLnBrk="1" hangingPunct="1">
              <a:buSzPts val="1100"/>
            </a:pPr>
            <a:r>
              <a:rPr lang="en-US" sz="1100" dirty="0">
                <a:latin typeface="Arial" charset="0"/>
                <a:cs typeface="Arial" charset="0"/>
              </a:rPr>
              <a:t>Drug availability: Morphine is in the essential medicines list of WHO, Central Govt. and also State Govt. But availability is very limited.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8926792-931C-4470-8782-8E70BBA254BF}" type="slidenum">
              <a:rPr lang="en-IN" smtClean="0"/>
              <a:t>42</a:t>
            </a:fld>
            <a:endParaRPr lang="en-IN"/>
          </a:p>
        </p:txBody>
      </p:sp>
    </p:spTree>
    <p:extLst>
      <p:ext uri="{BB962C8B-B14F-4D97-AF65-F5344CB8AC3E}">
        <p14:creationId xmlns:p14="http://schemas.microsoft.com/office/powerpoint/2010/main" val="6925912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Civil society – driven drug policy reform for Health and Human welfare and also judicial intervention led to declaration of National Palliative care strategy in 2012,</a:t>
            </a:r>
          </a:p>
          <a:p>
            <a:r>
              <a:rPr lang="en-IN" dirty="0"/>
              <a:t>And Landmark amendment to NDPS act in 2014.</a:t>
            </a:r>
          </a:p>
          <a:p>
            <a:endParaRPr lang="en-IN" dirty="0"/>
          </a:p>
        </p:txBody>
      </p:sp>
      <p:sp>
        <p:nvSpPr>
          <p:cNvPr id="4" name="Slide Number Placeholder 3"/>
          <p:cNvSpPr>
            <a:spLocks noGrp="1"/>
          </p:cNvSpPr>
          <p:nvPr>
            <p:ph type="sldNum" sz="quarter" idx="5"/>
          </p:nvPr>
        </p:nvSpPr>
        <p:spPr/>
        <p:txBody>
          <a:bodyPr/>
          <a:lstStyle/>
          <a:p>
            <a:fld id="{98926792-931C-4470-8782-8E70BBA254BF}" type="slidenum">
              <a:rPr lang="en-IN" smtClean="0"/>
              <a:t>43</a:t>
            </a:fld>
            <a:endParaRPr lang="en-IN"/>
          </a:p>
        </p:txBody>
      </p:sp>
    </p:spTree>
    <p:extLst>
      <p:ext uri="{BB962C8B-B14F-4D97-AF65-F5344CB8AC3E}">
        <p14:creationId xmlns:p14="http://schemas.microsoft.com/office/powerpoint/2010/main" val="9093292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The amendment made procurement, transport, possession and dispensing narcotic drugs much easier. Now the rules are uniform all over India. The power of legislation now squarely rest with GOI. And we need only one license for this purpose if registration is obtained as R.M.I.</a:t>
            </a:r>
          </a:p>
          <a:p>
            <a:endParaRPr lang="en-IN" dirty="0"/>
          </a:p>
        </p:txBody>
      </p:sp>
      <p:sp>
        <p:nvSpPr>
          <p:cNvPr id="4" name="Slide Number Placeholder 3"/>
          <p:cNvSpPr>
            <a:spLocks noGrp="1"/>
          </p:cNvSpPr>
          <p:nvPr>
            <p:ph type="sldNum" sz="quarter" idx="5"/>
          </p:nvPr>
        </p:nvSpPr>
        <p:spPr/>
        <p:txBody>
          <a:bodyPr/>
          <a:lstStyle/>
          <a:p>
            <a:fld id="{98926792-931C-4470-8782-8E70BBA254BF}" type="slidenum">
              <a:rPr lang="en-IN" smtClean="0"/>
              <a:t>44</a:t>
            </a:fld>
            <a:endParaRPr lang="en-IN"/>
          </a:p>
        </p:txBody>
      </p:sp>
    </p:spTree>
    <p:extLst>
      <p:ext uri="{BB962C8B-B14F-4D97-AF65-F5344CB8AC3E}">
        <p14:creationId xmlns:p14="http://schemas.microsoft.com/office/powerpoint/2010/main" val="19890886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a:p>
            <a:r>
              <a:rPr lang="en-IN" dirty="0"/>
              <a:t>Morphine equivalent consumption of strong opioid analgesics ( excluding methadone) is an accepted indicator for assessing the Access of Palliative Care.</a:t>
            </a:r>
          </a:p>
          <a:p>
            <a:endParaRPr lang="en-IN" dirty="0"/>
          </a:p>
        </p:txBody>
      </p:sp>
      <p:sp>
        <p:nvSpPr>
          <p:cNvPr id="4" name="Slide Number Placeholder 3"/>
          <p:cNvSpPr>
            <a:spLocks noGrp="1"/>
          </p:cNvSpPr>
          <p:nvPr>
            <p:ph type="sldNum" sz="quarter" idx="5"/>
          </p:nvPr>
        </p:nvSpPr>
        <p:spPr/>
        <p:txBody>
          <a:bodyPr/>
          <a:lstStyle/>
          <a:p>
            <a:fld id="{98926792-931C-4470-8782-8E70BBA254BF}" type="slidenum">
              <a:rPr lang="en-IN" smtClean="0"/>
              <a:t>45</a:t>
            </a:fld>
            <a:endParaRPr lang="en-IN"/>
          </a:p>
        </p:txBody>
      </p:sp>
    </p:spTree>
    <p:extLst>
      <p:ext uri="{BB962C8B-B14F-4D97-AF65-F5344CB8AC3E}">
        <p14:creationId xmlns:p14="http://schemas.microsoft.com/office/powerpoint/2010/main" val="24589311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8926792-931C-4470-8782-8E70BBA254BF}" type="slidenum">
              <a:rPr lang="en-IN" smtClean="0"/>
              <a:t>46</a:t>
            </a:fld>
            <a:endParaRPr lang="en-IN"/>
          </a:p>
        </p:txBody>
      </p:sp>
    </p:spTree>
    <p:extLst>
      <p:ext uri="{BB962C8B-B14F-4D97-AF65-F5344CB8AC3E}">
        <p14:creationId xmlns:p14="http://schemas.microsoft.com/office/powerpoint/2010/main" val="15175677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It is estimated that India needs about 36,500 kg of morphine per year, if the needs of all those patients who are suffering from moderate to severe pain are met . During the course of serious illness or end of life.</a:t>
            </a:r>
          </a:p>
          <a:p>
            <a:endParaRPr lang="en-IN" dirty="0"/>
          </a:p>
        </p:txBody>
      </p:sp>
      <p:sp>
        <p:nvSpPr>
          <p:cNvPr id="4" name="Slide Number Placeholder 3"/>
          <p:cNvSpPr>
            <a:spLocks noGrp="1"/>
          </p:cNvSpPr>
          <p:nvPr>
            <p:ph type="sldNum" sz="quarter" idx="5"/>
          </p:nvPr>
        </p:nvSpPr>
        <p:spPr/>
        <p:txBody>
          <a:bodyPr/>
          <a:lstStyle/>
          <a:p>
            <a:fld id="{98926792-931C-4470-8782-8E70BBA254BF}" type="slidenum">
              <a:rPr lang="en-IN" smtClean="0"/>
              <a:t>47</a:t>
            </a:fld>
            <a:endParaRPr lang="en-IN"/>
          </a:p>
        </p:txBody>
      </p:sp>
    </p:spTree>
    <p:extLst>
      <p:ext uri="{BB962C8B-B14F-4D97-AF65-F5344CB8AC3E}">
        <p14:creationId xmlns:p14="http://schemas.microsoft.com/office/powerpoint/2010/main" val="33385542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Shape 313">
            <a:extLst>
              <a:ext uri="{FF2B5EF4-FFF2-40B4-BE49-F238E27FC236}">
                <a16:creationId xmlns:a16="http://schemas.microsoft.com/office/drawing/2014/main" id="{A0CC3683-19ED-4E50-AD4E-E7DFEF31EFEC}"/>
              </a:ext>
            </a:extLst>
          </p:cNvPr>
          <p:cNvSpPr txBox="1">
            <a:spLocks noGrp="1"/>
          </p:cNvSpPr>
          <p:nvPr>
            <p:ph type="body" idx="1"/>
          </p:nvPr>
        </p:nvSpPr>
        <p:spPr>
          <a:noFill/>
          <a:ln/>
        </p:spPr>
        <p:txBody>
          <a:bodyPr anchor="ctr"/>
          <a:lstStyle/>
          <a:p>
            <a:pPr marL="0" indent="0" eaLnBrk="1" hangingPunct="1">
              <a:buSzPts val="1100"/>
            </a:pPr>
            <a:r>
              <a:rPr lang="en-US" altLang="en-US" sz="1100" dirty="0">
                <a:latin typeface="Arial" panose="020B0604020202020204" pitchFamily="34" charset="0"/>
                <a:cs typeface="Arial" panose="020B0604020202020204" pitchFamily="34" charset="0"/>
              </a:rPr>
              <a:t>It was developed for Cancer pain relief to adults. It was neither part of our education or practice in India.</a:t>
            </a:r>
          </a:p>
          <a:p>
            <a:pPr marL="0" indent="0" eaLnBrk="1" hangingPunct="1">
              <a:buSzPts val="1100"/>
            </a:pPr>
            <a:endParaRPr lang="en-US" altLang="en-US" sz="1100" dirty="0">
              <a:latin typeface="Arial" panose="020B0604020202020204" pitchFamily="34" charset="0"/>
              <a:cs typeface="Arial" panose="020B0604020202020204" pitchFamily="34" charset="0"/>
            </a:endParaRPr>
          </a:p>
        </p:txBody>
      </p:sp>
      <p:sp>
        <p:nvSpPr>
          <p:cNvPr id="90115" name="Shape 314">
            <a:extLst>
              <a:ext uri="{FF2B5EF4-FFF2-40B4-BE49-F238E27FC236}">
                <a16:creationId xmlns:a16="http://schemas.microsoft.com/office/drawing/2014/main" id="{E2173278-A11A-4357-998A-64A2D6844C6D}"/>
              </a:ext>
            </a:extLst>
          </p:cNvPr>
          <p:cNvSpPr>
            <a:spLocks noGrp="1" noRot="1" noChangeAspect="1" noTextEdit="1"/>
          </p:cNvSpPr>
          <p:nvPr>
            <p:ph type="sldImg" idx="2"/>
          </p:nvPr>
        </p:nvSpPr>
        <p:spPr>
          <a:ln>
            <a:miter lim="800000"/>
            <a:headEnd/>
            <a:tailEnd/>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4" name="Shape 247">
            <a:extLst>
              <a:ext uri="{FF2B5EF4-FFF2-40B4-BE49-F238E27FC236}">
                <a16:creationId xmlns:a16="http://schemas.microsoft.com/office/drawing/2014/main" id="{885924AB-E761-408C-9F7B-229847F3429E}"/>
              </a:ext>
            </a:extLst>
          </p:cNvPr>
          <p:cNvSpPr>
            <a:spLocks noGrp="1" noRot="1" noChangeAspect="1" noTextEdit="1"/>
          </p:cNvSpPr>
          <p:nvPr>
            <p:ph type="sldImg" idx="2"/>
          </p:nvPr>
        </p:nvSpPr>
        <p:spPr>
          <a:ln>
            <a:miter lim="800000"/>
            <a:headEnd/>
            <a:tailEnd/>
          </a:ln>
        </p:spPr>
      </p:sp>
      <p:sp>
        <p:nvSpPr>
          <p:cNvPr id="248" name="Shape 248">
            <a:extLst>
              <a:ext uri="{FF2B5EF4-FFF2-40B4-BE49-F238E27FC236}">
                <a16:creationId xmlns:a16="http://schemas.microsoft.com/office/drawing/2014/main" id="{03A0B919-839B-4D5F-AE8F-BC06DBC4FBA9}"/>
              </a:ext>
            </a:extLst>
          </p:cNvPr>
          <p:cNvSpPr txBox="1">
            <a:spLocks noGrp="1"/>
          </p:cNvSpPr>
          <p:nvPr>
            <p:ph type="body" idx="1"/>
          </p:nvPr>
        </p:nvSpPr>
        <p:spPr/>
        <p:txBody>
          <a:bodyPr spcFirstLastPara="1">
            <a:noAutofit/>
          </a:bodyPr>
          <a:lstStyle/>
          <a:p>
            <a:pPr marL="0" indent="0" eaLnBrk="1" fontAlgn="auto" hangingPunct="1">
              <a:spcBef>
                <a:spcPts val="1300"/>
              </a:spcBef>
              <a:spcAft>
                <a:spcPts val="0"/>
              </a:spcAft>
              <a:buSzPts val="1100"/>
              <a:buFont typeface="Arial"/>
              <a:buNone/>
              <a:defRPr/>
            </a:pPr>
            <a:r>
              <a:rPr lang="en-IN" sz="1100" dirty="0">
                <a:sym typeface="Arial"/>
              </a:rPr>
              <a:t>Palliative care as an approach and Palliative care as a discipline</a:t>
            </a:r>
          </a:p>
          <a:p>
            <a:pPr marL="0" indent="0" eaLnBrk="1" fontAlgn="auto" hangingPunct="1">
              <a:spcBef>
                <a:spcPts val="1300"/>
              </a:spcBef>
              <a:spcAft>
                <a:spcPts val="0"/>
              </a:spcAft>
              <a:buSzPts val="1100"/>
              <a:buFont typeface="Arial"/>
              <a:buNone/>
              <a:defRPr/>
            </a:pPr>
            <a:r>
              <a:rPr lang="en-IN" sz="1100" dirty="0">
                <a:sym typeface="Arial"/>
              </a:rPr>
              <a:t>Family physicians, nurses, paramedics, social workers and others should possess basic palliative care knowledge, skills and attitudes pertinent to the discipline. </a:t>
            </a:r>
          </a:p>
          <a:p>
            <a:pPr marL="0" indent="0" eaLnBrk="1" fontAlgn="auto" hangingPunct="1">
              <a:spcBef>
                <a:spcPts val="1300"/>
              </a:spcBef>
              <a:spcAft>
                <a:spcPts val="0"/>
              </a:spcAft>
              <a:buSzPts val="1100"/>
              <a:buFont typeface="Arial"/>
              <a:buNone/>
              <a:defRPr/>
            </a:pPr>
            <a:r>
              <a:rPr lang="en-IN" sz="1100" dirty="0">
                <a:sym typeface="Arial"/>
              </a:rPr>
              <a:t>In all primary care settings. Clinics, home visits, old age homes,  small hospitals.</a:t>
            </a:r>
          </a:p>
          <a:p>
            <a:pPr marL="0" indent="0" eaLnBrk="1" fontAlgn="auto" hangingPunct="1">
              <a:spcBef>
                <a:spcPts val="1300"/>
              </a:spcBef>
              <a:spcAft>
                <a:spcPts val="0"/>
              </a:spcAft>
              <a:buSzPts val="1100"/>
              <a:buFont typeface="Arial"/>
              <a:buNone/>
              <a:defRPr/>
            </a:pPr>
            <a:endParaRPr lang="en-IN" sz="1100" dirty="0">
              <a:sym typeface="Arial"/>
            </a:endParaRPr>
          </a:p>
          <a:p>
            <a:pPr marL="0" indent="0" eaLnBrk="1" fontAlgn="auto" hangingPunct="1">
              <a:spcBef>
                <a:spcPts val="1300"/>
              </a:spcBef>
              <a:spcAft>
                <a:spcPts val="0"/>
              </a:spcAft>
              <a:buSzPts val="1100"/>
              <a:buFont typeface="Arial"/>
              <a:buNone/>
              <a:defRPr/>
            </a:pPr>
            <a:endParaRPr sz="1100" dirty="0">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Please allow me to acknowledge my gratitude to my mentor Dr M R Rajagopal. </a:t>
            </a:r>
          </a:p>
          <a:p>
            <a:r>
              <a:rPr lang="en-US" sz="1200" b="0" i="0" kern="1200" dirty="0">
                <a:solidFill>
                  <a:schemeClr val="tx1"/>
                </a:solidFill>
                <a:effectLst/>
                <a:latin typeface="+mn-lt"/>
                <a:ea typeface="+mn-ea"/>
                <a:cs typeface="+mn-cs"/>
              </a:rPr>
              <a:t>Dr M.R. Rajagopal is </a:t>
            </a:r>
            <a:r>
              <a:rPr lang="en-US" dirty="0"/>
              <a:t>referred by many as</a:t>
            </a:r>
            <a:r>
              <a:rPr lang="en-US" sz="1200" b="0" i="0" kern="1200" dirty="0">
                <a:solidFill>
                  <a:schemeClr val="tx1"/>
                </a:solidFill>
                <a:effectLst/>
                <a:latin typeface="+mn-lt"/>
                <a:ea typeface="+mn-ea"/>
                <a:cs typeface="+mn-cs"/>
              </a:rPr>
              <a:t> the father of the palliative </a:t>
            </a:r>
            <a:r>
              <a:rPr lang="en-US" dirty="0"/>
              <a:t>medicine</a:t>
            </a:r>
            <a:r>
              <a:rPr lang="en-US" sz="1200" b="0" i="0" kern="1200" dirty="0">
                <a:solidFill>
                  <a:schemeClr val="tx1"/>
                </a:solidFill>
                <a:effectLst/>
                <a:latin typeface="+mn-lt"/>
                <a:ea typeface="+mn-ea"/>
                <a:cs typeface="+mn-cs"/>
              </a:rPr>
              <a:t> in India </a:t>
            </a:r>
            <a:r>
              <a:rPr lang="en-US" dirty="0"/>
              <a:t>for his outstanding contribution in this area.</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8926792-931C-4470-8782-8E70BBA254BF}" type="slidenum">
              <a:rPr lang="en-IN" smtClean="0"/>
              <a:t>5</a:t>
            </a:fld>
            <a:endParaRPr lang="en-IN"/>
          </a:p>
        </p:txBody>
      </p:sp>
    </p:spTree>
    <p:extLst>
      <p:ext uri="{BB962C8B-B14F-4D97-AF65-F5344CB8AC3E}">
        <p14:creationId xmlns:p14="http://schemas.microsoft.com/office/powerpoint/2010/main" val="41224844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4" name="Shape 247">
            <a:extLst>
              <a:ext uri="{FF2B5EF4-FFF2-40B4-BE49-F238E27FC236}">
                <a16:creationId xmlns:a16="http://schemas.microsoft.com/office/drawing/2014/main" id="{885924AB-E761-408C-9F7B-229847F3429E}"/>
              </a:ext>
            </a:extLst>
          </p:cNvPr>
          <p:cNvSpPr>
            <a:spLocks noGrp="1" noRot="1" noChangeAspect="1" noTextEdit="1"/>
          </p:cNvSpPr>
          <p:nvPr>
            <p:ph type="sldImg" idx="2"/>
          </p:nvPr>
        </p:nvSpPr>
        <p:spPr>
          <a:ln>
            <a:miter lim="800000"/>
            <a:headEnd/>
            <a:tailEnd/>
          </a:ln>
        </p:spPr>
      </p:sp>
      <p:sp>
        <p:nvSpPr>
          <p:cNvPr id="248" name="Shape 248">
            <a:extLst>
              <a:ext uri="{FF2B5EF4-FFF2-40B4-BE49-F238E27FC236}">
                <a16:creationId xmlns:a16="http://schemas.microsoft.com/office/drawing/2014/main" id="{03A0B919-839B-4D5F-AE8F-BC06DBC4FBA9}"/>
              </a:ext>
            </a:extLst>
          </p:cNvPr>
          <p:cNvSpPr txBox="1">
            <a:spLocks noGrp="1"/>
          </p:cNvSpPr>
          <p:nvPr>
            <p:ph type="body" idx="1"/>
          </p:nvPr>
        </p:nvSpPr>
        <p:spPr/>
        <p:txBody>
          <a:bodyPr spcFirstLastPara="1">
            <a:noAutofit/>
          </a:bodyPr>
          <a:lstStyle/>
          <a:p>
            <a:pPr marL="0" indent="0" eaLnBrk="1" fontAlgn="auto" hangingPunct="1">
              <a:spcBef>
                <a:spcPts val="1300"/>
              </a:spcBef>
              <a:spcAft>
                <a:spcPts val="0"/>
              </a:spcAft>
              <a:buSzPts val="1100"/>
              <a:buFont typeface="Arial"/>
              <a:buNone/>
              <a:defRPr/>
            </a:pPr>
            <a:endParaRPr lang="en-IN" sz="1100" dirty="0">
              <a:sym typeface="Arial"/>
            </a:endParaRPr>
          </a:p>
          <a:p>
            <a:pPr marL="0" indent="0" eaLnBrk="1" fontAlgn="auto" hangingPunct="1">
              <a:spcBef>
                <a:spcPts val="1300"/>
              </a:spcBef>
              <a:spcAft>
                <a:spcPts val="0"/>
              </a:spcAft>
              <a:buSzPts val="1100"/>
              <a:buFont typeface="Arial"/>
              <a:buNone/>
              <a:defRPr/>
            </a:pPr>
            <a:r>
              <a:rPr lang="en-IN" sz="1100" dirty="0">
                <a:sym typeface="Arial"/>
              </a:rPr>
              <a:t>Public awareness is also very important.</a:t>
            </a:r>
            <a:endParaRPr sz="1100" dirty="0">
              <a:sym typeface="Arial"/>
            </a:endParaRPr>
          </a:p>
        </p:txBody>
      </p:sp>
    </p:spTree>
    <p:extLst>
      <p:ext uri="{BB962C8B-B14F-4D97-AF65-F5344CB8AC3E}">
        <p14:creationId xmlns:p14="http://schemas.microsoft.com/office/powerpoint/2010/main" val="29714205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8926792-931C-4470-8782-8E70BBA254BF}" type="slidenum">
              <a:rPr lang="en-IN" smtClean="0"/>
              <a:t>51</a:t>
            </a:fld>
            <a:endParaRPr lang="en-IN"/>
          </a:p>
        </p:txBody>
      </p:sp>
    </p:spTree>
    <p:extLst>
      <p:ext uri="{BB962C8B-B14F-4D97-AF65-F5344CB8AC3E}">
        <p14:creationId xmlns:p14="http://schemas.microsoft.com/office/powerpoint/2010/main" val="2766912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8926792-931C-4470-8782-8E70BBA254BF}" type="slidenum">
              <a:rPr lang="en-IN" smtClean="0"/>
              <a:t>52</a:t>
            </a:fld>
            <a:endParaRPr lang="en-IN"/>
          </a:p>
        </p:txBody>
      </p:sp>
    </p:spTree>
    <p:extLst>
      <p:ext uri="{BB962C8B-B14F-4D97-AF65-F5344CB8AC3E}">
        <p14:creationId xmlns:p14="http://schemas.microsoft.com/office/powerpoint/2010/main" val="21626289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8" name="Shape 319">
            <a:extLst>
              <a:ext uri="{FF2B5EF4-FFF2-40B4-BE49-F238E27FC236}">
                <a16:creationId xmlns:a16="http://schemas.microsoft.com/office/drawing/2014/main" id="{5FA41A42-B9E5-41B2-8395-1D7E6CE59A3F}"/>
              </a:ext>
            </a:extLst>
          </p:cNvPr>
          <p:cNvSpPr>
            <a:spLocks noGrp="1" noRot="1" noChangeAspect="1" noTextEdit="1"/>
          </p:cNvSpPr>
          <p:nvPr>
            <p:ph type="sldImg" idx="2"/>
          </p:nvPr>
        </p:nvSpPr>
        <p:spPr>
          <a:ln>
            <a:miter lim="800000"/>
            <a:headEnd/>
            <a:tailEnd/>
          </a:ln>
        </p:spPr>
      </p:sp>
      <p:sp>
        <p:nvSpPr>
          <p:cNvPr id="91139" name="Shape 320">
            <a:extLst>
              <a:ext uri="{FF2B5EF4-FFF2-40B4-BE49-F238E27FC236}">
                <a16:creationId xmlns:a16="http://schemas.microsoft.com/office/drawing/2014/main" id="{0E728489-F19F-4E32-B04F-77A1ED9141A7}"/>
              </a:ext>
            </a:extLst>
          </p:cNvPr>
          <p:cNvSpPr txBox="1">
            <a:spLocks noGrp="1"/>
          </p:cNvSpPr>
          <p:nvPr>
            <p:ph type="body" idx="1"/>
          </p:nvPr>
        </p:nvSpPr>
        <p:spPr>
          <a:ln/>
        </p:spPr>
        <p:txBody>
          <a:bodyPr/>
          <a:lstStyle/>
          <a:p>
            <a:pPr marL="0" indent="0" eaLnBrk="1" hangingPunct="1">
              <a:buSzPts val="1100"/>
            </a:pPr>
            <a:r>
              <a:rPr lang="en-US" altLang="en-US" sz="1100" dirty="0">
                <a:latin typeface="Arial" panose="020B0604020202020204" pitchFamily="34" charset="0"/>
                <a:cs typeface="Arial" panose="020B0604020202020204" pitchFamily="34" charset="0"/>
              </a:rPr>
              <a:t>MCI recognized “Palliative Medicine” as a specialty in the year 2010. The first course started in TMC, Mumbai in the year 2012.</a:t>
            </a:r>
          </a:p>
          <a:p>
            <a:pPr marL="0" indent="0" eaLnBrk="1" hangingPunct="1">
              <a:buSzPts val="1100"/>
            </a:pPr>
            <a:r>
              <a:rPr lang="en-US" altLang="en-US" sz="1100" dirty="0">
                <a:latin typeface="Arial" panose="020B0604020202020204" pitchFamily="34" charset="0"/>
                <a:cs typeface="Arial" panose="020B0604020202020204" pitchFamily="34" charset="0"/>
              </a:rPr>
              <a:t>First Qualified and trained Palliative medicine specialists from India Dr </a:t>
            </a:r>
            <a:r>
              <a:rPr lang="en-US" altLang="en-US" sz="1100" dirty="0" err="1">
                <a:latin typeface="Arial" panose="020B0604020202020204" pitchFamily="34" charset="0"/>
                <a:cs typeface="Arial" panose="020B0604020202020204" pitchFamily="34" charset="0"/>
              </a:rPr>
              <a:t>Arunanghsu</a:t>
            </a:r>
            <a:r>
              <a:rPr lang="en-US" altLang="en-US" sz="1100" dirty="0">
                <a:latin typeface="Arial" panose="020B0604020202020204" pitchFamily="34" charset="0"/>
                <a:cs typeface="Arial" panose="020B0604020202020204" pitchFamily="34" charset="0"/>
              </a:rPr>
              <a:t> </a:t>
            </a:r>
            <a:r>
              <a:rPr lang="en-US" altLang="en-US" sz="1100" dirty="0" err="1">
                <a:latin typeface="Arial" panose="020B0604020202020204" pitchFamily="34" charset="0"/>
                <a:cs typeface="Arial" panose="020B0604020202020204" pitchFamily="34" charset="0"/>
              </a:rPr>
              <a:t>Goshal</a:t>
            </a:r>
            <a:r>
              <a:rPr lang="en-US" altLang="en-US" sz="1100" dirty="0">
                <a:latin typeface="Arial" panose="020B0604020202020204" pitchFamily="34" charset="0"/>
                <a:cs typeface="Arial" panose="020B0604020202020204" pitchFamily="34" charset="0"/>
              </a:rPr>
              <a:t> and Dr </a:t>
            </a:r>
            <a:r>
              <a:rPr lang="en-US" altLang="en-US" sz="1100" dirty="0" err="1">
                <a:latin typeface="Arial" panose="020B0604020202020204" pitchFamily="34" charset="0"/>
                <a:cs typeface="Arial" panose="020B0604020202020204" pitchFamily="34" charset="0"/>
              </a:rPr>
              <a:t>Anuja</a:t>
            </a:r>
            <a:r>
              <a:rPr lang="en-US" altLang="en-US" sz="1100" dirty="0">
                <a:latin typeface="Arial" panose="020B0604020202020204" pitchFamily="34" charset="0"/>
                <a:cs typeface="Arial" panose="020B0604020202020204" pitchFamily="34" charset="0"/>
              </a:rPr>
              <a:t> </a:t>
            </a:r>
            <a:r>
              <a:rPr lang="en-US" altLang="en-US" sz="1100" dirty="0" err="1">
                <a:latin typeface="Arial" panose="020B0604020202020204" pitchFamily="34" charset="0"/>
                <a:cs typeface="Arial" panose="020B0604020202020204" pitchFamily="34" charset="0"/>
              </a:rPr>
              <a:t>Damani</a:t>
            </a:r>
            <a:endParaRPr lang="en-US" altLang="en-US" sz="1100" dirty="0">
              <a:latin typeface="Arial" panose="020B0604020202020204" pitchFamily="34" charset="0"/>
              <a:cs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elderly person on the left was in that posture for days and neither could sleep nor eat.</a:t>
            </a:r>
          </a:p>
          <a:p>
            <a:r>
              <a:rPr lang="en-US" dirty="0"/>
              <a:t>All it took to relieve his pain was Oral morphine 10 mg IR. Cost Rs.2.50/- He was having his first cup of tea after many days.</a:t>
            </a:r>
          </a:p>
          <a:p>
            <a:r>
              <a:rPr lang="en-US" dirty="0"/>
              <a:t>We have the necessary knowledge and drugs to relieve pain and suffering in most of the situations. Do we have the will.</a:t>
            </a:r>
          </a:p>
          <a:p>
            <a:endParaRPr lang="en-US" dirty="0"/>
          </a:p>
        </p:txBody>
      </p:sp>
      <p:sp>
        <p:nvSpPr>
          <p:cNvPr id="4" name="Slide Number Placeholder 3"/>
          <p:cNvSpPr>
            <a:spLocks noGrp="1"/>
          </p:cNvSpPr>
          <p:nvPr>
            <p:ph type="sldNum" sz="quarter" idx="5"/>
          </p:nvPr>
        </p:nvSpPr>
        <p:spPr/>
        <p:txBody>
          <a:bodyPr/>
          <a:lstStyle/>
          <a:p>
            <a:fld id="{98926792-931C-4470-8782-8E70BBA254BF}" type="slidenum">
              <a:rPr lang="en-IN" smtClean="0"/>
              <a:t>54</a:t>
            </a:fld>
            <a:endParaRPr lang="en-IN"/>
          </a:p>
        </p:txBody>
      </p:sp>
    </p:spTree>
    <p:extLst>
      <p:ext uri="{BB962C8B-B14F-4D97-AF65-F5344CB8AC3E}">
        <p14:creationId xmlns:p14="http://schemas.microsoft.com/office/powerpoint/2010/main" val="41377693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altLang="en-US" sz="1050" dirty="0"/>
              <a:t>Don’t turn away from this story because you don’t think you are like that poor family or that your life is not connected with theirs; or that you can get to the best hospitals. The best hospitals in this country would usually offer high-tech, expensive, painful intensive care to the dying person; but not pain relief. Less than 1% of hospitals in our country have oral morphine, which is classed as an essential medicine in the Government of India’s list.</a:t>
            </a:r>
          </a:p>
          <a:p>
            <a:pPr eaLnBrk="1" fontAlgn="auto" hangingPunct="1">
              <a:spcBef>
                <a:spcPts val="0"/>
              </a:spcBef>
              <a:spcAft>
                <a:spcPts val="0"/>
              </a:spcAft>
              <a:defRPr/>
            </a:pPr>
            <a:endParaRPr lang="en-US" altLang="en-US" sz="1050" dirty="0"/>
          </a:p>
        </p:txBody>
      </p:sp>
      <p:sp>
        <p:nvSpPr>
          <p:cNvPr id="29700"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E4A288CD-196D-4D43-9B99-D4008B7D2543}" type="slidenum">
              <a:rPr lang="en-US" altLang="en-US" smtClean="0"/>
              <a:pPr/>
              <a:t>55</a:t>
            </a:fld>
            <a:endParaRPr lang="en-US" altLang="en-US"/>
          </a:p>
        </p:txBody>
      </p:sp>
    </p:spTree>
    <p:extLst>
      <p:ext uri="{BB962C8B-B14F-4D97-AF65-F5344CB8AC3E}">
        <p14:creationId xmlns:p14="http://schemas.microsoft.com/office/powerpoint/2010/main" val="37280341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altLang="en-US" sz="1050" dirty="0"/>
          </a:p>
        </p:txBody>
      </p:sp>
      <p:sp>
        <p:nvSpPr>
          <p:cNvPr id="29700"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E4A288CD-196D-4D43-9B99-D4008B7D2543}" type="slidenum">
              <a:rPr lang="en-US" altLang="en-US" smtClean="0"/>
              <a:pPr/>
              <a:t>56</a:t>
            </a:fld>
            <a:endParaRPr lang="en-US" altLang="en-US"/>
          </a:p>
        </p:txBody>
      </p:sp>
    </p:spTree>
    <p:extLst>
      <p:ext uri="{BB962C8B-B14F-4D97-AF65-F5344CB8AC3E}">
        <p14:creationId xmlns:p14="http://schemas.microsoft.com/office/powerpoint/2010/main" val="37193239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a:p>
            <a:endParaRPr lang="en-IN" dirty="0"/>
          </a:p>
        </p:txBody>
      </p:sp>
      <p:sp>
        <p:nvSpPr>
          <p:cNvPr id="4" name="Slide Number Placeholder 3"/>
          <p:cNvSpPr>
            <a:spLocks noGrp="1"/>
          </p:cNvSpPr>
          <p:nvPr>
            <p:ph type="sldNum" sz="quarter" idx="5"/>
          </p:nvPr>
        </p:nvSpPr>
        <p:spPr/>
        <p:txBody>
          <a:bodyPr/>
          <a:lstStyle/>
          <a:p>
            <a:fld id="{98926792-931C-4470-8782-8E70BBA254BF}" type="slidenum">
              <a:rPr lang="en-IN" smtClean="0"/>
              <a:t>57</a:t>
            </a:fld>
            <a:endParaRPr lang="en-IN"/>
          </a:p>
        </p:txBody>
      </p:sp>
    </p:spTree>
    <p:extLst>
      <p:ext uri="{BB962C8B-B14F-4D97-AF65-F5344CB8AC3E}">
        <p14:creationId xmlns:p14="http://schemas.microsoft.com/office/powerpoint/2010/main" val="228006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Let us start this evening with a little bit of good news and then also some bad news. Good news first and it is here. </a:t>
            </a:r>
          </a:p>
          <a:p>
            <a:r>
              <a:rPr lang="en-IN" dirty="0"/>
              <a:t>There has never been a better time to be alive if what all you want is, to be alive. You can see here that the life expectancy at birth has increased dramatically during the last century after remaining more or less flat for over 10000 – in fact for the last 30000 years. </a:t>
            </a:r>
          </a:p>
          <a:p>
            <a:endParaRPr lang="en-IN" dirty="0"/>
          </a:p>
          <a:p>
            <a:r>
              <a:rPr lang="en-IN" dirty="0"/>
              <a:t>What made this possible. Any one? </a:t>
            </a:r>
          </a:p>
          <a:p>
            <a:endParaRPr lang="en-IN" dirty="0"/>
          </a:p>
          <a:p>
            <a:r>
              <a:rPr lang="en-IN" dirty="0"/>
              <a:t>Most of this increase was really because of improvement in  public health. Safe water, good sanitation and better nutrition. And of course vaccination, antibiotics and then advances in modern medicine played their part.</a:t>
            </a:r>
          </a:p>
          <a:p>
            <a:endParaRPr lang="en-IN" dirty="0"/>
          </a:p>
          <a:p>
            <a:r>
              <a:rPr lang="en-IN" dirty="0"/>
              <a:t>So that is the good news. </a:t>
            </a:r>
          </a:p>
          <a:p>
            <a:endParaRPr lang="en-IN" dirty="0"/>
          </a:p>
        </p:txBody>
      </p:sp>
      <p:sp>
        <p:nvSpPr>
          <p:cNvPr id="4" name="Slide Number Placeholder 3"/>
          <p:cNvSpPr>
            <a:spLocks noGrp="1"/>
          </p:cNvSpPr>
          <p:nvPr>
            <p:ph type="sldNum" sz="quarter" idx="5"/>
          </p:nvPr>
        </p:nvSpPr>
        <p:spPr/>
        <p:txBody>
          <a:bodyPr/>
          <a:lstStyle/>
          <a:p>
            <a:fld id="{98926792-931C-4470-8782-8E70BBA254BF}" type="slidenum">
              <a:rPr lang="en-IN" smtClean="0"/>
              <a:t>6</a:t>
            </a:fld>
            <a:endParaRPr lang="en-IN"/>
          </a:p>
        </p:txBody>
      </p:sp>
    </p:spTree>
    <p:extLst>
      <p:ext uri="{BB962C8B-B14F-4D97-AF65-F5344CB8AC3E}">
        <p14:creationId xmlns:p14="http://schemas.microsoft.com/office/powerpoint/2010/main" val="2130959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solidFill>
                  <a:prstClr val="black"/>
                </a:solidFill>
              </a:rPr>
              <a:t>So w</a:t>
            </a:r>
            <a:r>
              <a:rPr kumimoji="0" lang="en-IN" sz="1200" b="0" i="0" u="none" strike="noStrike" kern="1200" cap="none" spc="0" normalizeH="0" baseline="0" noProof="0" dirty="0">
                <a:ln>
                  <a:noFill/>
                </a:ln>
                <a:solidFill>
                  <a:prstClr val="black"/>
                </a:solidFill>
                <a:effectLst/>
                <a:uLnTx/>
                <a:uFillTx/>
                <a:latin typeface="+mn-lt"/>
                <a:ea typeface="+mn-ea"/>
                <a:cs typeface="+mn-cs"/>
              </a:rPr>
              <a:t>hat is the bad news? In spite of all the amazing advances in medical science, diagnostics, therapeutics, technology and everything else, World death rate is holding steady at 100%. And worse,  there is no real plan to change that in the near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mn-lt"/>
                <a:ea typeface="+mn-ea"/>
                <a:cs typeface="+mn-cs"/>
              </a:rPr>
              <a:t>That is the real challenge we face, as not only medical professionals but also as human beings. Life is long and life is wonderful, and yet,  life is  limited. That is the reality we all live with. It is a challenge, but we can also argue that it is a gift. Because it reminds us the need to do our best in the limited time that we have, to spend it the way we want to, - doing things that are most important to us.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The challenge of long life brings us face to face with - living with chronic or serious illness. </a:t>
            </a:r>
          </a:p>
          <a:p>
            <a:endParaRPr lang="en-IN" dirty="0"/>
          </a:p>
        </p:txBody>
      </p:sp>
      <p:sp>
        <p:nvSpPr>
          <p:cNvPr id="4" name="Slide Number Placeholder 3"/>
          <p:cNvSpPr>
            <a:spLocks noGrp="1"/>
          </p:cNvSpPr>
          <p:nvPr>
            <p:ph type="sldNum" sz="quarter" idx="5"/>
          </p:nvPr>
        </p:nvSpPr>
        <p:spPr/>
        <p:txBody>
          <a:bodyPr/>
          <a:lstStyle/>
          <a:p>
            <a:fld id="{98926792-931C-4470-8782-8E70BBA254BF}" type="slidenum">
              <a:rPr lang="en-IN" smtClean="0"/>
              <a:t>7</a:t>
            </a:fld>
            <a:endParaRPr lang="en-IN"/>
          </a:p>
        </p:txBody>
      </p:sp>
    </p:spTree>
    <p:extLst>
      <p:ext uri="{BB962C8B-B14F-4D97-AF65-F5344CB8AC3E}">
        <p14:creationId xmlns:p14="http://schemas.microsoft.com/office/powerpoint/2010/main" val="277659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It is interesting to look at the historical perspective to see what longevity has done to our experience of serious illness and end of life.</a:t>
            </a:r>
          </a:p>
          <a:p>
            <a:endParaRPr lang="en-IN" dirty="0"/>
          </a:p>
          <a:p>
            <a:r>
              <a:rPr lang="en-IN" dirty="0"/>
              <a:t>100 years ago, chronic illness was uncommon. They did not have diabetes or heart disease for very long. There were no treatments.. Death used to come quickly and unexpectedly. It came typically after brief illness at a very young age compared to today's standards. </a:t>
            </a:r>
          </a:p>
          <a:p>
            <a:r>
              <a:rPr lang="en-IN" dirty="0"/>
              <a:t>Usually, illness experience was very brief , may be days , may be weeks or months – but  not years that we experience today</a:t>
            </a:r>
          </a:p>
        </p:txBody>
      </p:sp>
      <p:sp>
        <p:nvSpPr>
          <p:cNvPr id="4" name="Slide Number Placeholder 3"/>
          <p:cNvSpPr>
            <a:spLocks noGrp="1"/>
          </p:cNvSpPr>
          <p:nvPr>
            <p:ph type="sldNum" sz="quarter" idx="5"/>
          </p:nvPr>
        </p:nvSpPr>
        <p:spPr/>
        <p:txBody>
          <a:bodyPr/>
          <a:lstStyle/>
          <a:p>
            <a:fld id="{98926792-931C-4470-8782-8E70BBA254BF}" type="slidenum">
              <a:rPr lang="en-IN" smtClean="0"/>
              <a:t>8</a:t>
            </a:fld>
            <a:endParaRPr lang="en-IN"/>
          </a:p>
        </p:txBody>
      </p:sp>
    </p:spTree>
    <p:extLst>
      <p:ext uri="{BB962C8B-B14F-4D97-AF65-F5344CB8AC3E}">
        <p14:creationId xmlns:p14="http://schemas.microsoft.com/office/powerpoint/2010/main" val="2618875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What does it look like today. </a:t>
            </a:r>
          </a:p>
          <a:p>
            <a:r>
              <a:rPr lang="en-IN" dirty="0"/>
              <a:t>TODAY</a:t>
            </a:r>
          </a:p>
        </p:txBody>
      </p:sp>
      <p:sp>
        <p:nvSpPr>
          <p:cNvPr id="4" name="Slide Number Placeholder 3"/>
          <p:cNvSpPr>
            <a:spLocks noGrp="1"/>
          </p:cNvSpPr>
          <p:nvPr>
            <p:ph type="sldNum" sz="quarter" idx="5"/>
          </p:nvPr>
        </p:nvSpPr>
        <p:spPr/>
        <p:txBody>
          <a:bodyPr/>
          <a:lstStyle/>
          <a:p>
            <a:fld id="{98926792-931C-4470-8782-8E70BBA254BF}" type="slidenum">
              <a:rPr lang="en-IN" smtClean="0"/>
              <a:t>9</a:t>
            </a:fld>
            <a:endParaRPr lang="en-IN"/>
          </a:p>
        </p:txBody>
      </p:sp>
    </p:spTree>
    <p:extLst>
      <p:ext uri="{BB962C8B-B14F-4D97-AF65-F5344CB8AC3E}">
        <p14:creationId xmlns:p14="http://schemas.microsoft.com/office/powerpoint/2010/main" val="3691417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0B796-3388-4947-924E-13D27A2902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FAD74DE-E4BD-4A58-8938-D6B4414845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AD20248-F856-4605-8359-E3A0C622341A}"/>
              </a:ext>
            </a:extLst>
          </p:cNvPr>
          <p:cNvSpPr>
            <a:spLocks noGrp="1"/>
          </p:cNvSpPr>
          <p:nvPr>
            <p:ph type="dt" sz="half" idx="10"/>
          </p:nvPr>
        </p:nvSpPr>
        <p:spPr/>
        <p:txBody>
          <a:bodyPr/>
          <a:lstStyle/>
          <a:p>
            <a:fld id="{53D86755-2BCA-409A-8539-0ACD4CA565C7}" type="datetimeFigureOut">
              <a:rPr lang="en-IN" smtClean="0"/>
              <a:t>30-12-2018</a:t>
            </a:fld>
            <a:endParaRPr lang="en-IN"/>
          </a:p>
        </p:txBody>
      </p:sp>
      <p:sp>
        <p:nvSpPr>
          <p:cNvPr id="5" name="Footer Placeholder 4">
            <a:extLst>
              <a:ext uri="{FF2B5EF4-FFF2-40B4-BE49-F238E27FC236}">
                <a16:creationId xmlns:a16="http://schemas.microsoft.com/office/drawing/2014/main" id="{F194F934-E778-41AF-8BE8-7B980789253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D67181C-EB41-47A7-82ED-F92AFC41D341}"/>
              </a:ext>
            </a:extLst>
          </p:cNvPr>
          <p:cNvSpPr>
            <a:spLocks noGrp="1"/>
          </p:cNvSpPr>
          <p:nvPr>
            <p:ph type="sldNum" sz="quarter" idx="12"/>
          </p:nvPr>
        </p:nvSpPr>
        <p:spPr/>
        <p:txBody>
          <a:bodyPr/>
          <a:lstStyle/>
          <a:p>
            <a:fld id="{015C6FD6-BAAE-4C86-B6C6-AA1C05EEB795}" type="slidenum">
              <a:rPr lang="en-IN" smtClean="0"/>
              <a:t>‹#›</a:t>
            </a:fld>
            <a:endParaRPr lang="en-IN"/>
          </a:p>
        </p:txBody>
      </p:sp>
    </p:spTree>
    <p:extLst>
      <p:ext uri="{BB962C8B-B14F-4D97-AF65-F5344CB8AC3E}">
        <p14:creationId xmlns:p14="http://schemas.microsoft.com/office/powerpoint/2010/main" val="192753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F320F-8DE4-4526-BFE7-9FFDBC49ED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EE2FBAD-9244-4A13-9086-C336AE4D3C3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6E38077-9D81-4257-AE09-A997CB5D3EA9}"/>
              </a:ext>
            </a:extLst>
          </p:cNvPr>
          <p:cNvSpPr>
            <a:spLocks noGrp="1"/>
          </p:cNvSpPr>
          <p:nvPr>
            <p:ph type="dt" sz="half" idx="10"/>
          </p:nvPr>
        </p:nvSpPr>
        <p:spPr/>
        <p:txBody>
          <a:bodyPr/>
          <a:lstStyle/>
          <a:p>
            <a:fld id="{53D86755-2BCA-409A-8539-0ACD4CA565C7}" type="datetimeFigureOut">
              <a:rPr lang="en-IN" smtClean="0"/>
              <a:t>30-12-2018</a:t>
            </a:fld>
            <a:endParaRPr lang="en-IN"/>
          </a:p>
        </p:txBody>
      </p:sp>
      <p:sp>
        <p:nvSpPr>
          <p:cNvPr id="5" name="Footer Placeholder 4">
            <a:extLst>
              <a:ext uri="{FF2B5EF4-FFF2-40B4-BE49-F238E27FC236}">
                <a16:creationId xmlns:a16="http://schemas.microsoft.com/office/drawing/2014/main" id="{CE3D3497-9A00-44FF-A43E-C9478BBCFB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D4A1DC9-42CD-49A6-942C-F826DD508B48}"/>
              </a:ext>
            </a:extLst>
          </p:cNvPr>
          <p:cNvSpPr>
            <a:spLocks noGrp="1"/>
          </p:cNvSpPr>
          <p:nvPr>
            <p:ph type="sldNum" sz="quarter" idx="12"/>
          </p:nvPr>
        </p:nvSpPr>
        <p:spPr/>
        <p:txBody>
          <a:bodyPr/>
          <a:lstStyle/>
          <a:p>
            <a:fld id="{015C6FD6-BAAE-4C86-B6C6-AA1C05EEB795}" type="slidenum">
              <a:rPr lang="en-IN" smtClean="0"/>
              <a:t>‹#›</a:t>
            </a:fld>
            <a:endParaRPr lang="en-IN"/>
          </a:p>
        </p:txBody>
      </p:sp>
    </p:spTree>
    <p:extLst>
      <p:ext uri="{BB962C8B-B14F-4D97-AF65-F5344CB8AC3E}">
        <p14:creationId xmlns:p14="http://schemas.microsoft.com/office/powerpoint/2010/main" val="34973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331803-A479-4488-A286-38B60F91D6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A0451AC-2567-4B0F-A06F-89085093CF2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0330609-6ECD-4CF3-AA9F-C56BE33A9AF0}"/>
              </a:ext>
            </a:extLst>
          </p:cNvPr>
          <p:cNvSpPr>
            <a:spLocks noGrp="1"/>
          </p:cNvSpPr>
          <p:nvPr>
            <p:ph type="dt" sz="half" idx="10"/>
          </p:nvPr>
        </p:nvSpPr>
        <p:spPr/>
        <p:txBody>
          <a:bodyPr/>
          <a:lstStyle/>
          <a:p>
            <a:fld id="{53D86755-2BCA-409A-8539-0ACD4CA565C7}" type="datetimeFigureOut">
              <a:rPr lang="en-IN" smtClean="0"/>
              <a:t>30-12-2018</a:t>
            </a:fld>
            <a:endParaRPr lang="en-IN"/>
          </a:p>
        </p:txBody>
      </p:sp>
      <p:sp>
        <p:nvSpPr>
          <p:cNvPr id="5" name="Footer Placeholder 4">
            <a:extLst>
              <a:ext uri="{FF2B5EF4-FFF2-40B4-BE49-F238E27FC236}">
                <a16:creationId xmlns:a16="http://schemas.microsoft.com/office/drawing/2014/main" id="{2E71AD5A-EE8C-4C99-B5F6-8FEC1293BB7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47F8D45-7FA1-43AD-BFD9-85BDA55E43A6}"/>
              </a:ext>
            </a:extLst>
          </p:cNvPr>
          <p:cNvSpPr>
            <a:spLocks noGrp="1"/>
          </p:cNvSpPr>
          <p:nvPr>
            <p:ph type="sldNum" sz="quarter" idx="12"/>
          </p:nvPr>
        </p:nvSpPr>
        <p:spPr/>
        <p:txBody>
          <a:bodyPr/>
          <a:lstStyle/>
          <a:p>
            <a:fld id="{015C6FD6-BAAE-4C86-B6C6-AA1C05EEB795}" type="slidenum">
              <a:rPr lang="en-IN" smtClean="0"/>
              <a:t>‹#›</a:t>
            </a:fld>
            <a:endParaRPr lang="en-IN"/>
          </a:p>
        </p:txBody>
      </p:sp>
    </p:spTree>
    <p:extLst>
      <p:ext uri="{BB962C8B-B14F-4D97-AF65-F5344CB8AC3E}">
        <p14:creationId xmlns:p14="http://schemas.microsoft.com/office/powerpoint/2010/main" val="406910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spcFirstLastPara="1"/>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spcFirstLastPara="1"/>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spcFirstLastPara="1"/>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5" name="Shape 8">
            <a:extLst>
              <a:ext uri="{FF2B5EF4-FFF2-40B4-BE49-F238E27FC236}">
                <a16:creationId xmlns:a16="http://schemas.microsoft.com/office/drawing/2014/main" id="{9332B35F-C465-4A00-A3F1-961576BBCF04}"/>
              </a:ext>
            </a:extLst>
          </p:cNvPr>
          <p:cNvSpPr txBox="1">
            <a:spLocks noGrp="1"/>
          </p:cNvSpPr>
          <p:nvPr>
            <p:ph type="sldNum" idx="13"/>
          </p:nvPr>
        </p:nvSpPr>
        <p:spPr>
          <a:ln/>
        </p:spPr>
        <p:txBody>
          <a:bodyPr/>
          <a:lstStyle>
            <a:lvl1pPr>
              <a:defRPr/>
            </a:lvl1pPr>
          </a:lstStyle>
          <a:p>
            <a:fld id="{D3C02882-3E8E-4315-89A2-C339B5EB6720}" type="slidenum">
              <a:rPr lang="en-GB" altLang="en-US"/>
              <a:pPr/>
              <a:t>‹#›</a:t>
            </a:fld>
            <a:endParaRPr lang="en-US" altLang="en-US"/>
          </a:p>
        </p:txBody>
      </p:sp>
    </p:spTree>
    <p:extLst>
      <p:ext uri="{BB962C8B-B14F-4D97-AF65-F5344CB8AC3E}">
        <p14:creationId xmlns:p14="http://schemas.microsoft.com/office/powerpoint/2010/main" val="1981501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spcFirstLastPara="1" anchor="ct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 name="Shape 8">
            <a:extLst>
              <a:ext uri="{FF2B5EF4-FFF2-40B4-BE49-F238E27FC236}">
                <a16:creationId xmlns:a16="http://schemas.microsoft.com/office/drawing/2014/main" id="{F860D05C-3A59-4C16-B103-86FA62BA0546}"/>
              </a:ext>
            </a:extLst>
          </p:cNvPr>
          <p:cNvSpPr txBox="1">
            <a:spLocks noGrp="1"/>
          </p:cNvSpPr>
          <p:nvPr>
            <p:ph type="sldNum" idx="13"/>
          </p:nvPr>
        </p:nvSpPr>
        <p:spPr>
          <a:ln/>
        </p:spPr>
        <p:txBody>
          <a:bodyPr/>
          <a:lstStyle>
            <a:lvl1pPr>
              <a:defRPr/>
            </a:lvl1pPr>
          </a:lstStyle>
          <a:p>
            <a:fld id="{B010F3F6-7369-40B6-9107-D622449B3D81}" type="slidenum">
              <a:rPr lang="en-GB" altLang="en-US"/>
              <a:pPr/>
              <a:t>‹#›</a:t>
            </a:fld>
            <a:endParaRPr lang="en-US" altLang="en-US"/>
          </a:p>
        </p:txBody>
      </p:sp>
    </p:spTree>
    <p:extLst>
      <p:ext uri="{BB962C8B-B14F-4D97-AF65-F5344CB8AC3E}">
        <p14:creationId xmlns:p14="http://schemas.microsoft.com/office/powerpoint/2010/main" val="354096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itle, Text and Clip Art">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609600" y="228600"/>
            <a:ext cx="10972800" cy="1143200"/>
          </a:xfrm>
          <a:prstGeom prst="rect">
            <a:avLst/>
          </a:prstGeom>
          <a:noFill/>
          <a:ln>
            <a:noFill/>
          </a:ln>
        </p:spPr>
        <p:txBody>
          <a:bodyPr spcFirstLastPara="1" anchor="ctr"/>
          <a:lstStyle>
            <a:lvl1pPr marR="0" lvl="0" algn="ctr" rtl="0">
              <a:spcBef>
                <a:spcPts val="0"/>
              </a:spcBef>
              <a:spcAft>
                <a:spcPts val="0"/>
              </a:spcAft>
              <a:buSzPts val="2800"/>
              <a:buNone/>
              <a:defRPr sz="5867"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2800"/>
              <a:buNone/>
              <a:defRPr sz="5867"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2800"/>
              <a:buNone/>
              <a:defRPr sz="5867"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2800"/>
              <a:buNone/>
              <a:defRPr sz="5867"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2800"/>
              <a:buNone/>
              <a:defRPr sz="5867"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2800"/>
              <a:buNone/>
              <a:defRPr sz="5867"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2800"/>
              <a:buNone/>
              <a:defRPr sz="5867"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2800"/>
              <a:buNone/>
              <a:defRPr sz="5867"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2800"/>
              <a:buNone/>
              <a:defRPr sz="5867"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1"/>
          </p:nvPr>
        </p:nvSpPr>
        <p:spPr>
          <a:xfrm>
            <a:off x="609600" y="1600200"/>
            <a:ext cx="5384800" cy="4496000"/>
          </a:xfrm>
          <a:prstGeom prst="rect">
            <a:avLst/>
          </a:prstGeom>
          <a:noFill/>
          <a:ln>
            <a:noFill/>
          </a:ln>
        </p:spPr>
        <p:txBody>
          <a:bodyPr spcFirstLastPara="1"/>
          <a:lstStyle>
            <a:lvl1pPr marL="609585" marR="0" lvl="0" indent="-575719" algn="l" rtl="0">
              <a:spcBef>
                <a:spcPts val="853"/>
              </a:spcBef>
              <a:spcAft>
                <a:spcPts val="0"/>
              </a:spcAft>
              <a:buClr>
                <a:schemeClr val="dk1"/>
              </a:buClr>
              <a:buSzPts val="3200"/>
              <a:buFont typeface="Arial"/>
              <a:buChar char="•"/>
              <a:defRPr sz="4267" b="0" i="0" u="none" strike="noStrike" cap="none">
                <a:solidFill>
                  <a:schemeClr val="dk1"/>
                </a:solidFill>
                <a:latin typeface="Calibri"/>
                <a:ea typeface="Calibri"/>
                <a:cs typeface="Calibri"/>
                <a:sym typeface="Calibri"/>
              </a:defRPr>
            </a:lvl1pPr>
            <a:lvl2pPr marL="1219170" marR="0" lvl="1" indent="-541853" algn="l" rtl="0">
              <a:spcBef>
                <a:spcPts val="747"/>
              </a:spcBef>
              <a:spcAft>
                <a:spcPts val="0"/>
              </a:spcAft>
              <a:buClr>
                <a:schemeClr val="dk1"/>
              </a:buClr>
              <a:buSzPts val="2800"/>
              <a:buFont typeface="Arial"/>
              <a:buChar char="–"/>
              <a:defRPr sz="3733" b="0" i="0" u="none" strike="noStrike" cap="none">
                <a:solidFill>
                  <a:schemeClr val="dk1"/>
                </a:solidFill>
                <a:latin typeface="Calibri"/>
                <a:ea typeface="Calibri"/>
                <a:cs typeface="Calibri"/>
                <a:sym typeface="Calibri"/>
              </a:defRPr>
            </a:lvl2pPr>
            <a:lvl3pPr marL="1828754" marR="0" lvl="2" indent="-507987" algn="l" rtl="0">
              <a:spcBef>
                <a:spcPts val="640"/>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spcBef>
                <a:spcPts val="21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spcBef>
                <a:spcPts val="21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spcBef>
                <a:spcPts val="2133"/>
              </a:spcBef>
              <a:spcAft>
                <a:spcPts val="2133"/>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66" name="Shape 66"/>
          <p:cNvSpPr>
            <a:spLocks noGrp="1"/>
          </p:cNvSpPr>
          <p:nvPr>
            <p:ph type="clipArt" idx="2"/>
          </p:nvPr>
        </p:nvSpPr>
        <p:spPr>
          <a:xfrm>
            <a:off x="6197600" y="1600200"/>
            <a:ext cx="5384800" cy="4496000"/>
          </a:xfrm>
          <a:prstGeom prst="rect">
            <a:avLst/>
          </a:prstGeom>
          <a:noFill/>
          <a:ln>
            <a:noFill/>
          </a:ln>
        </p:spPr>
        <p:txBody>
          <a:bodyPr spcFirstLastPara="1"/>
          <a:lstStyle>
            <a:lvl1pPr marR="0" lvl="0" algn="l" rtl="0">
              <a:spcBef>
                <a:spcPts val="853"/>
              </a:spcBef>
              <a:spcAft>
                <a:spcPts val="0"/>
              </a:spcAft>
              <a:buClr>
                <a:schemeClr val="dk1"/>
              </a:buClr>
              <a:buSzPts val="3200"/>
              <a:buFont typeface="Arial"/>
              <a:buChar char="•"/>
              <a:defRPr sz="4267" b="0" i="0" u="none" strike="noStrike" cap="none">
                <a:solidFill>
                  <a:schemeClr val="dk1"/>
                </a:solidFill>
                <a:latin typeface="Calibri"/>
                <a:ea typeface="Calibri"/>
                <a:cs typeface="Calibri"/>
                <a:sym typeface="Calibri"/>
              </a:defRPr>
            </a:lvl1pPr>
            <a:lvl2pPr marR="0" lvl="1" algn="l" rtl="0">
              <a:spcBef>
                <a:spcPts val="747"/>
              </a:spcBef>
              <a:spcAft>
                <a:spcPts val="0"/>
              </a:spcAft>
              <a:buClr>
                <a:schemeClr val="dk1"/>
              </a:buClr>
              <a:buSzPts val="2800"/>
              <a:buFont typeface="Arial"/>
              <a:buChar char="–"/>
              <a:defRPr sz="3733"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3pPr>
            <a:lvl4pPr marR="0" lvl="3"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4pPr>
            <a:lvl5pPr marR="0" lvl="4"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pPr lvl="0"/>
            <a:endParaRPr noProof="0">
              <a:sym typeface="Calibri"/>
            </a:endParaRPr>
          </a:p>
        </p:txBody>
      </p:sp>
      <p:sp>
        <p:nvSpPr>
          <p:cNvPr id="5" name="Shape 67">
            <a:extLst>
              <a:ext uri="{FF2B5EF4-FFF2-40B4-BE49-F238E27FC236}">
                <a16:creationId xmlns:a16="http://schemas.microsoft.com/office/drawing/2014/main" id="{D466E809-C749-4CD0-A4BB-7440CAC76205}"/>
              </a:ext>
            </a:extLst>
          </p:cNvPr>
          <p:cNvSpPr txBox="1">
            <a:spLocks noGrp="1"/>
          </p:cNvSpPr>
          <p:nvPr>
            <p:ph type="dt" idx="10"/>
          </p:nvPr>
        </p:nvSpPr>
        <p:spPr bwMode="auto">
          <a:xfrm>
            <a:off x="609600" y="6356351"/>
            <a:ext cx="2844800" cy="366183"/>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buClr>
                <a:srgbClr val="000000"/>
              </a:buClr>
              <a:buSzPts val="1400"/>
              <a:buFont typeface="Arial" charset="0"/>
              <a:buNone/>
              <a:defRPr sz="2400">
                <a:latin typeface="Arial" charset="0"/>
                <a:cs typeface="Arial" charset="0"/>
                <a:sym typeface="Arial" charset="0"/>
              </a:defRPr>
            </a:lvl1pPr>
          </a:lstStyle>
          <a:p>
            <a:pPr>
              <a:defRPr/>
            </a:pPr>
            <a:endParaRPr lang="en-US"/>
          </a:p>
        </p:txBody>
      </p:sp>
      <p:sp>
        <p:nvSpPr>
          <p:cNvPr id="6" name="Shape 68">
            <a:extLst>
              <a:ext uri="{FF2B5EF4-FFF2-40B4-BE49-F238E27FC236}">
                <a16:creationId xmlns:a16="http://schemas.microsoft.com/office/drawing/2014/main" id="{B01E6271-4C8A-414E-A53C-02ADD0A70CD4}"/>
              </a:ext>
            </a:extLst>
          </p:cNvPr>
          <p:cNvSpPr txBox="1">
            <a:spLocks noGrp="1"/>
          </p:cNvSpPr>
          <p:nvPr>
            <p:ph type="ftr" idx="11"/>
          </p:nvPr>
        </p:nvSpPr>
        <p:spPr bwMode="auto">
          <a:xfrm>
            <a:off x="4165600" y="6356351"/>
            <a:ext cx="3860800" cy="366183"/>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buClr>
                <a:srgbClr val="000000"/>
              </a:buClr>
              <a:buSzPts val="1400"/>
              <a:buFont typeface="Arial" charset="0"/>
              <a:buNone/>
              <a:defRPr sz="2400">
                <a:latin typeface="Arial" charset="0"/>
                <a:cs typeface="Arial" charset="0"/>
                <a:sym typeface="Arial" charset="0"/>
              </a:defRPr>
            </a:lvl1pPr>
          </a:lstStyle>
          <a:p>
            <a:pPr>
              <a:defRPr/>
            </a:pPr>
            <a:endParaRPr lang="en-US"/>
          </a:p>
        </p:txBody>
      </p:sp>
      <p:sp>
        <p:nvSpPr>
          <p:cNvPr id="7" name="Shape 69">
            <a:extLst>
              <a:ext uri="{FF2B5EF4-FFF2-40B4-BE49-F238E27FC236}">
                <a16:creationId xmlns:a16="http://schemas.microsoft.com/office/drawing/2014/main" id="{FCD55E3C-428B-4A2E-9603-4AACAA1FFCCF}"/>
              </a:ext>
            </a:extLst>
          </p:cNvPr>
          <p:cNvSpPr txBox="1">
            <a:spLocks noGrp="1"/>
          </p:cNvSpPr>
          <p:nvPr>
            <p:ph type="sldNum" idx="12"/>
          </p:nvPr>
        </p:nvSpPr>
        <p:spPr>
          <a:xfrm>
            <a:off x="8737600" y="6356351"/>
            <a:ext cx="2844800" cy="366183"/>
          </a:xfrm>
        </p:spPr>
        <p:txBody>
          <a:bodyPr tIns="45700" bIns="45700"/>
          <a:lstStyle>
            <a:lvl1pPr>
              <a:buClr>
                <a:srgbClr val="898989"/>
              </a:buClr>
              <a:buSzPts val="1200"/>
              <a:buFont typeface="Calibri" panose="020F0502020204030204" pitchFamily="34" charset="0"/>
              <a:buNone/>
              <a:defRPr sz="1600">
                <a:solidFill>
                  <a:srgbClr val="898989"/>
                </a:solidFill>
                <a:latin typeface="Calibri" panose="020F0502020204030204" pitchFamily="34" charset="0"/>
                <a:cs typeface="Calibri" panose="020F0502020204030204" pitchFamily="34" charset="0"/>
                <a:sym typeface="Calibri" panose="020F0502020204030204" pitchFamily="34" charset="0"/>
              </a:defRPr>
            </a:lvl1pPr>
          </a:lstStyle>
          <a:p>
            <a:fld id="{E2A37382-3DA3-469B-8BF9-4D02259C82F5}" type="slidenum">
              <a:rPr lang="en-GB" altLang="en-US"/>
              <a:pPr/>
              <a:t>‹#›</a:t>
            </a:fld>
            <a:endParaRPr lang="en-US" altLang="en-US"/>
          </a:p>
        </p:txBody>
      </p:sp>
    </p:spTree>
    <p:extLst>
      <p:ext uri="{BB962C8B-B14F-4D97-AF65-F5344CB8AC3E}">
        <p14:creationId xmlns:p14="http://schemas.microsoft.com/office/powerpoint/2010/main" val="952824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type="tx">
  <p:cSld name="Title and 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09600" y="274637"/>
            <a:ext cx="10972800" cy="1143200"/>
          </a:xfrm>
          <a:prstGeom prst="rect">
            <a:avLst/>
          </a:prstGeom>
          <a:noFill/>
          <a:ln>
            <a:noFill/>
          </a:ln>
        </p:spPr>
        <p:txBody>
          <a:bodyPr spcFirstLastPara="1"/>
          <a:lstStyle>
            <a:lvl1pPr marR="0" lvl="0" algn="ctr" rtl="0">
              <a:lnSpc>
                <a:spcPct val="100000"/>
              </a:lnSpc>
              <a:spcBef>
                <a:spcPts val="0"/>
              </a:spcBef>
              <a:spcAft>
                <a:spcPts val="0"/>
              </a:spcAft>
              <a:buSzPts val="1400"/>
              <a:buNone/>
              <a:defRPr sz="5867"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SzPts val="1400"/>
              <a:buNone/>
              <a:defRPr sz="5867"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SzPts val="1400"/>
              <a:buNone/>
              <a:defRPr sz="5867"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SzPts val="1400"/>
              <a:buNone/>
              <a:defRPr sz="5867"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SzPts val="1400"/>
              <a:buNone/>
              <a:defRPr sz="5867"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SzPts val="1400"/>
              <a:buNone/>
              <a:defRPr sz="5867"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SzPts val="1400"/>
              <a:buNone/>
              <a:defRPr sz="5867"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SzPts val="1400"/>
              <a:buNone/>
              <a:defRPr sz="5867"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SzPts val="1400"/>
              <a:buNone/>
              <a:defRPr sz="5867" b="0" i="0" u="none" strike="noStrike" cap="none">
                <a:solidFill>
                  <a:schemeClr val="dk2"/>
                </a:solidFill>
                <a:latin typeface="Arial"/>
                <a:ea typeface="Arial"/>
                <a:cs typeface="Arial"/>
                <a:sym typeface="Arial"/>
              </a:defRPr>
            </a:lvl9pPr>
          </a:lstStyle>
          <a:p>
            <a:endParaRPr/>
          </a:p>
        </p:txBody>
      </p:sp>
      <p:sp>
        <p:nvSpPr>
          <p:cNvPr id="82" name="Shape 82"/>
          <p:cNvSpPr txBox="1">
            <a:spLocks noGrp="1"/>
          </p:cNvSpPr>
          <p:nvPr>
            <p:ph type="body" idx="1"/>
          </p:nvPr>
        </p:nvSpPr>
        <p:spPr>
          <a:xfrm>
            <a:off x="609600" y="1600200"/>
            <a:ext cx="10972800" cy="4526000"/>
          </a:xfrm>
          <a:prstGeom prst="rect">
            <a:avLst/>
          </a:prstGeom>
          <a:noFill/>
          <a:ln>
            <a:noFill/>
          </a:ln>
        </p:spPr>
        <p:txBody>
          <a:bodyPr spcFirstLastPara="1"/>
          <a:lstStyle>
            <a:lvl1pPr marL="609585" marR="0" lvl="0" indent="-575719" algn="l" rtl="0">
              <a:lnSpc>
                <a:spcPct val="100000"/>
              </a:lnSpc>
              <a:spcBef>
                <a:spcPts val="853"/>
              </a:spcBef>
              <a:spcAft>
                <a:spcPts val="0"/>
              </a:spcAft>
              <a:buClr>
                <a:schemeClr val="dk1"/>
              </a:buClr>
              <a:buSzPts val="3200"/>
              <a:buFont typeface="Arial"/>
              <a:buChar char="•"/>
              <a:defRPr sz="4267" b="0" i="0" u="none" strike="noStrike" cap="none">
                <a:solidFill>
                  <a:schemeClr val="dk1"/>
                </a:solidFill>
                <a:latin typeface="Arial"/>
                <a:ea typeface="Arial"/>
                <a:cs typeface="Arial"/>
                <a:sym typeface="Arial"/>
              </a:defRPr>
            </a:lvl1pPr>
            <a:lvl2pPr marL="1219170" marR="0" lvl="1" indent="-541853" algn="l" rtl="0">
              <a:lnSpc>
                <a:spcPct val="100000"/>
              </a:lnSpc>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lnSpc>
                <a:spcPct val="100000"/>
              </a:lnSpc>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 name="Shape 73">
            <a:extLst>
              <a:ext uri="{FF2B5EF4-FFF2-40B4-BE49-F238E27FC236}">
                <a16:creationId xmlns:a16="http://schemas.microsoft.com/office/drawing/2014/main" id="{E5E10A9C-ACAD-4243-8EB1-85F100DA5683}"/>
              </a:ext>
            </a:extLst>
          </p:cNvPr>
          <p:cNvSpPr txBox="1">
            <a:spLocks noGrp="1"/>
          </p:cNvSpPr>
          <p:nvPr>
            <p:ph type="dt" idx="11"/>
          </p:nvPr>
        </p:nvSpPr>
        <p:spPr>
          <a:ln/>
        </p:spPr>
        <p:txBody>
          <a:bodyPr/>
          <a:lstStyle>
            <a:lvl1pPr>
              <a:defRPr/>
            </a:lvl1pPr>
          </a:lstStyle>
          <a:p>
            <a:pPr>
              <a:defRPr/>
            </a:pPr>
            <a:endParaRPr lang="en-US"/>
          </a:p>
        </p:txBody>
      </p:sp>
      <p:sp>
        <p:nvSpPr>
          <p:cNvPr id="5" name="Shape 74">
            <a:extLst>
              <a:ext uri="{FF2B5EF4-FFF2-40B4-BE49-F238E27FC236}">
                <a16:creationId xmlns:a16="http://schemas.microsoft.com/office/drawing/2014/main" id="{331D04E1-E2A1-4D93-8AB6-F26A509B6113}"/>
              </a:ext>
            </a:extLst>
          </p:cNvPr>
          <p:cNvSpPr txBox="1">
            <a:spLocks noGrp="1"/>
          </p:cNvSpPr>
          <p:nvPr>
            <p:ph type="ftr" idx="12"/>
          </p:nvPr>
        </p:nvSpPr>
        <p:spPr>
          <a:ln/>
        </p:spPr>
        <p:txBody>
          <a:bodyPr/>
          <a:lstStyle>
            <a:lvl1pPr>
              <a:defRPr/>
            </a:lvl1pPr>
          </a:lstStyle>
          <a:p>
            <a:pPr>
              <a:defRPr/>
            </a:pPr>
            <a:endParaRPr lang="en-US"/>
          </a:p>
        </p:txBody>
      </p:sp>
      <p:sp>
        <p:nvSpPr>
          <p:cNvPr id="6" name="Shape 75">
            <a:extLst>
              <a:ext uri="{FF2B5EF4-FFF2-40B4-BE49-F238E27FC236}">
                <a16:creationId xmlns:a16="http://schemas.microsoft.com/office/drawing/2014/main" id="{FB82025E-5F71-46E5-9DDC-2997C2AF7053}"/>
              </a:ext>
            </a:extLst>
          </p:cNvPr>
          <p:cNvSpPr txBox="1">
            <a:spLocks noGrp="1"/>
          </p:cNvSpPr>
          <p:nvPr>
            <p:ph type="sldNum" idx="13"/>
          </p:nvPr>
        </p:nvSpPr>
        <p:spPr>
          <a:ln/>
        </p:spPr>
        <p:txBody>
          <a:bodyPr/>
          <a:lstStyle>
            <a:lvl1pPr>
              <a:defRPr/>
            </a:lvl1pPr>
          </a:lstStyle>
          <a:p>
            <a:fld id="{5C8D8F86-658F-4D48-907A-6C9E9766EDB3}" type="slidenum">
              <a:rPr lang="en-GB" altLang="en-US"/>
              <a:pPr/>
              <a:t>‹#›</a:t>
            </a:fld>
            <a:endParaRPr lang="en-US" altLang="en-US"/>
          </a:p>
        </p:txBody>
      </p:sp>
    </p:spTree>
    <p:extLst>
      <p:ext uri="{BB962C8B-B14F-4D97-AF65-F5344CB8AC3E}">
        <p14:creationId xmlns:p14="http://schemas.microsoft.com/office/powerpoint/2010/main" val="241711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C9AB1-C532-4134-980B-90321BD311E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9B32630-7EC6-45E4-8608-A29EBA6C50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2735AE7-1503-49C8-8615-79BB4F8710D5}"/>
              </a:ext>
            </a:extLst>
          </p:cNvPr>
          <p:cNvSpPr>
            <a:spLocks noGrp="1"/>
          </p:cNvSpPr>
          <p:nvPr>
            <p:ph type="dt" sz="half" idx="10"/>
          </p:nvPr>
        </p:nvSpPr>
        <p:spPr/>
        <p:txBody>
          <a:bodyPr/>
          <a:lstStyle/>
          <a:p>
            <a:fld id="{53D86755-2BCA-409A-8539-0ACD4CA565C7}" type="datetimeFigureOut">
              <a:rPr lang="en-IN" smtClean="0"/>
              <a:t>30-12-2018</a:t>
            </a:fld>
            <a:endParaRPr lang="en-IN"/>
          </a:p>
        </p:txBody>
      </p:sp>
      <p:sp>
        <p:nvSpPr>
          <p:cNvPr id="5" name="Footer Placeholder 4">
            <a:extLst>
              <a:ext uri="{FF2B5EF4-FFF2-40B4-BE49-F238E27FC236}">
                <a16:creationId xmlns:a16="http://schemas.microsoft.com/office/drawing/2014/main" id="{90A78238-E1FE-443D-A4C1-BD4818146EA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D707F70-DFE0-4E77-BB22-1CA1DD4700AC}"/>
              </a:ext>
            </a:extLst>
          </p:cNvPr>
          <p:cNvSpPr>
            <a:spLocks noGrp="1"/>
          </p:cNvSpPr>
          <p:nvPr>
            <p:ph type="sldNum" sz="quarter" idx="12"/>
          </p:nvPr>
        </p:nvSpPr>
        <p:spPr/>
        <p:txBody>
          <a:bodyPr/>
          <a:lstStyle/>
          <a:p>
            <a:fld id="{015C6FD6-BAAE-4C86-B6C6-AA1C05EEB795}" type="slidenum">
              <a:rPr lang="en-IN" smtClean="0"/>
              <a:t>‹#›</a:t>
            </a:fld>
            <a:endParaRPr lang="en-IN"/>
          </a:p>
        </p:txBody>
      </p:sp>
    </p:spTree>
    <p:extLst>
      <p:ext uri="{BB962C8B-B14F-4D97-AF65-F5344CB8AC3E}">
        <p14:creationId xmlns:p14="http://schemas.microsoft.com/office/powerpoint/2010/main" val="1063838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BA8B-4305-4D49-A02B-E5FE00CE9B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990BBED-5485-4C0D-AE1D-53D5E04C94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580AAF-58FE-432A-AA8E-9BE52A62116D}"/>
              </a:ext>
            </a:extLst>
          </p:cNvPr>
          <p:cNvSpPr>
            <a:spLocks noGrp="1"/>
          </p:cNvSpPr>
          <p:nvPr>
            <p:ph type="dt" sz="half" idx="10"/>
          </p:nvPr>
        </p:nvSpPr>
        <p:spPr/>
        <p:txBody>
          <a:bodyPr/>
          <a:lstStyle/>
          <a:p>
            <a:fld id="{53D86755-2BCA-409A-8539-0ACD4CA565C7}" type="datetimeFigureOut">
              <a:rPr lang="en-IN" smtClean="0"/>
              <a:t>30-12-2018</a:t>
            </a:fld>
            <a:endParaRPr lang="en-IN"/>
          </a:p>
        </p:txBody>
      </p:sp>
      <p:sp>
        <p:nvSpPr>
          <p:cNvPr id="5" name="Footer Placeholder 4">
            <a:extLst>
              <a:ext uri="{FF2B5EF4-FFF2-40B4-BE49-F238E27FC236}">
                <a16:creationId xmlns:a16="http://schemas.microsoft.com/office/drawing/2014/main" id="{6F70D648-8EE3-4A64-82D4-3379963AB0E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44DFC72-5187-4201-AD6A-5841D8314431}"/>
              </a:ext>
            </a:extLst>
          </p:cNvPr>
          <p:cNvSpPr>
            <a:spLocks noGrp="1"/>
          </p:cNvSpPr>
          <p:nvPr>
            <p:ph type="sldNum" sz="quarter" idx="12"/>
          </p:nvPr>
        </p:nvSpPr>
        <p:spPr/>
        <p:txBody>
          <a:bodyPr/>
          <a:lstStyle/>
          <a:p>
            <a:fld id="{015C6FD6-BAAE-4C86-B6C6-AA1C05EEB795}" type="slidenum">
              <a:rPr lang="en-IN" smtClean="0"/>
              <a:t>‹#›</a:t>
            </a:fld>
            <a:endParaRPr lang="en-IN"/>
          </a:p>
        </p:txBody>
      </p:sp>
    </p:spTree>
    <p:extLst>
      <p:ext uri="{BB962C8B-B14F-4D97-AF65-F5344CB8AC3E}">
        <p14:creationId xmlns:p14="http://schemas.microsoft.com/office/powerpoint/2010/main" val="36404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F5450-2DA8-4EDA-BFB4-A0F8E96BD8F7}"/>
              </a:ext>
            </a:extLst>
          </p:cNvPr>
          <p:cNvSpPr>
            <a:spLocks noGrp="1"/>
          </p:cNvSpPr>
          <p:nvPr>
            <p:ph type="title"/>
          </p:nvPr>
        </p:nvSpPr>
        <p:spPr/>
        <p:txBody>
          <a:bodyPr/>
          <a:lstStyle/>
          <a:p>
            <a:r>
              <a:rPr lang="en-US" dirty="0"/>
              <a:t>Click to edit Master title style</a:t>
            </a:r>
            <a:endParaRPr lang="en-IN" dirty="0"/>
          </a:p>
        </p:txBody>
      </p:sp>
      <p:sp>
        <p:nvSpPr>
          <p:cNvPr id="3" name="Content Placeholder 2">
            <a:extLst>
              <a:ext uri="{FF2B5EF4-FFF2-40B4-BE49-F238E27FC236}">
                <a16:creationId xmlns:a16="http://schemas.microsoft.com/office/drawing/2014/main" id="{6B679F22-9F0D-4063-9258-00426EA3D230}"/>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a:extLst>
              <a:ext uri="{FF2B5EF4-FFF2-40B4-BE49-F238E27FC236}">
                <a16:creationId xmlns:a16="http://schemas.microsoft.com/office/drawing/2014/main" id="{E328E1B8-DDC2-4821-87DD-5154293CD82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992A361-4536-446D-9B3E-E12503D705C1}"/>
              </a:ext>
            </a:extLst>
          </p:cNvPr>
          <p:cNvSpPr>
            <a:spLocks noGrp="1"/>
          </p:cNvSpPr>
          <p:nvPr>
            <p:ph type="dt" sz="half" idx="10"/>
          </p:nvPr>
        </p:nvSpPr>
        <p:spPr/>
        <p:txBody>
          <a:bodyPr/>
          <a:lstStyle/>
          <a:p>
            <a:fld id="{53D86755-2BCA-409A-8539-0ACD4CA565C7}" type="datetimeFigureOut">
              <a:rPr lang="en-IN" smtClean="0"/>
              <a:t>30-12-2018</a:t>
            </a:fld>
            <a:endParaRPr lang="en-IN"/>
          </a:p>
        </p:txBody>
      </p:sp>
      <p:sp>
        <p:nvSpPr>
          <p:cNvPr id="6" name="Footer Placeholder 5">
            <a:extLst>
              <a:ext uri="{FF2B5EF4-FFF2-40B4-BE49-F238E27FC236}">
                <a16:creationId xmlns:a16="http://schemas.microsoft.com/office/drawing/2014/main" id="{70F30A61-0694-4A18-9A82-1CAFAFE3755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62960F3-063E-48A7-9008-AAC279D0DC42}"/>
              </a:ext>
            </a:extLst>
          </p:cNvPr>
          <p:cNvSpPr>
            <a:spLocks noGrp="1"/>
          </p:cNvSpPr>
          <p:nvPr>
            <p:ph type="sldNum" sz="quarter" idx="12"/>
          </p:nvPr>
        </p:nvSpPr>
        <p:spPr/>
        <p:txBody>
          <a:bodyPr/>
          <a:lstStyle/>
          <a:p>
            <a:fld id="{015C6FD6-BAAE-4C86-B6C6-AA1C05EEB795}" type="slidenum">
              <a:rPr lang="en-IN" smtClean="0"/>
              <a:t>‹#›</a:t>
            </a:fld>
            <a:endParaRPr lang="en-IN"/>
          </a:p>
        </p:txBody>
      </p:sp>
    </p:spTree>
    <p:extLst>
      <p:ext uri="{BB962C8B-B14F-4D97-AF65-F5344CB8AC3E}">
        <p14:creationId xmlns:p14="http://schemas.microsoft.com/office/powerpoint/2010/main" val="4217532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AB8A0-2671-4509-A9A1-449A83D79B7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B2E5017-A8F2-44E7-B907-3206B83870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4CEAD9-2E23-40F2-A51F-B44C7F1909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3560D00-A3E2-480E-A0B3-7CA02CFD4D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F7E503-17F3-432C-A42E-5D66D093BE3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C9D087C-C651-4CC7-AE32-98394901C3E5}"/>
              </a:ext>
            </a:extLst>
          </p:cNvPr>
          <p:cNvSpPr>
            <a:spLocks noGrp="1"/>
          </p:cNvSpPr>
          <p:nvPr>
            <p:ph type="dt" sz="half" idx="10"/>
          </p:nvPr>
        </p:nvSpPr>
        <p:spPr/>
        <p:txBody>
          <a:bodyPr/>
          <a:lstStyle/>
          <a:p>
            <a:fld id="{53D86755-2BCA-409A-8539-0ACD4CA565C7}" type="datetimeFigureOut">
              <a:rPr lang="en-IN" smtClean="0"/>
              <a:t>30-12-2018</a:t>
            </a:fld>
            <a:endParaRPr lang="en-IN"/>
          </a:p>
        </p:txBody>
      </p:sp>
      <p:sp>
        <p:nvSpPr>
          <p:cNvPr id="8" name="Footer Placeholder 7">
            <a:extLst>
              <a:ext uri="{FF2B5EF4-FFF2-40B4-BE49-F238E27FC236}">
                <a16:creationId xmlns:a16="http://schemas.microsoft.com/office/drawing/2014/main" id="{B979F3C4-8325-49C2-983E-DF1D4D826BF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1883900-2C15-4317-B0C3-3303E44FAB19}"/>
              </a:ext>
            </a:extLst>
          </p:cNvPr>
          <p:cNvSpPr>
            <a:spLocks noGrp="1"/>
          </p:cNvSpPr>
          <p:nvPr>
            <p:ph type="sldNum" sz="quarter" idx="12"/>
          </p:nvPr>
        </p:nvSpPr>
        <p:spPr/>
        <p:txBody>
          <a:bodyPr/>
          <a:lstStyle/>
          <a:p>
            <a:fld id="{015C6FD6-BAAE-4C86-B6C6-AA1C05EEB795}" type="slidenum">
              <a:rPr lang="en-IN" smtClean="0"/>
              <a:t>‹#›</a:t>
            </a:fld>
            <a:endParaRPr lang="en-IN"/>
          </a:p>
        </p:txBody>
      </p:sp>
    </p:spTree>
    <p:extLst>
      <p:ext uri="{BB962C8B-B14F-4D97-AF65-F5344CB8AC3E}">
        <p14:creationId xmlns:p14="http://schemas.microsoft.com/office/powerpoint/2010/main" val="104422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F3E24-474C-43FA-948E-71ABFEFFE7A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AD8D3EE-90D6-4B95-9ACD-5D4D53AD2C1D}"/>
              </a:ext>
            </a:extLst>
          </p:cNvPr>
          <p:cNvSpPr>
            <a:spLocks noGrp="1"/>
          </p:cNvSpPr>
          <p:nvPr>
            <p:ph type="dt" sz="half" idx="10"/>
          </p:nvPr>
        </p:nvSpPr>
        <p:spPr/>
        <p:txBody>
          <a:bodyPr/>
          <a:lstStyle/>
          <a:p>
            <a:fld id="{53D86755-2BCA-409A-8539-0ACD4CA565C7}" type="datetimeFigureOut">
              <a:rPr lang="en-IN" smtClean="0"/>
              <a:t>30-12-2018</a:t>
            </a:fld>
            <a:endParaRPr lang="en-IN"/>
          </a:p>
        </p:txBody>
      </p:sp>
      <p:sp>
        <p:nvSpPr>
          <p:cNvPr id="4" name="Footer Placeholder 3">
            <a:extLst>
              <a:ext uri="{FF2B5EF4-FFF2-40B4-BE49-F238E27FC236}">
                <a16:creationId xmlns:a16="http://schemas.microsoft.com/office/drawing/2014/main" id="{5DE59CDB-3F1D-4E79-89D3-608D157F90D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B747B53-F033-4214-BA63-BACFCAEF7973}"/>
              </a:ext>
            </a:extLst>
          </p:cNvPr>
          <p:cNvSpPr>
            <a:spLocks noGrp="1"/>
          </p:cNvSpPr>
          <p:nvPr>
            <p:ph type="sldNum" sz="quarter" idx="12"/>
          </p:nvPr>
        </p:nvSpPr>
        <p:spPr/>
        <p:txBody>
          <a:bodyPr/>
          <a:lstStyle/>
          <a:p>
            <a:fld id="{015C6FD6-BAAE-4C86-B6C6-AA1C05EEB795}" type="slidenum">
              <a:rPr lang="en-IN" smtClean="0"/>
              <a:t>‹#›</a:t>
            </a:fld>
            <a:endParaRPr lang="en-IN"/>
          </a:p>
        </p:txBody>
      </p:sp>
    </p:spTree>
    <p:extLst>
      <p:ext uri="{BB962C8B-B14F-4D97-AF65-F5344CB8AC3E}">
        <p14:creationId xmlns:p14="http://schemas.microsoft.com/office/powerpoint/2010/main" val="190481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721422-E0BE-4DEF-B6E7-D5F57638F10D}"/>
              </a:ext>
            </a:extLst>
          </p:cNvPr>
          <p:cNvSpPr>
            <a:spLocks noGrp="1"/>
          </p:cNvSpPr>
          <p:nvPr>
            <p:ph type="dt" sz="half" idx="10"/>
          </p:nvPr>
        </p:nvSpPr>
        <p:spPr/>
        <p:txBody>
          <a:bodyPr/>
          <a:lstStyle/>
          <a:p>
            <a:fld id="{53D86755-2BCA-409A-8539-0ACD4CA565C7}" type="datetimeFigureOut">
              <a:rPr lang="en-IN" smtClean="0"/>
              <a:t>30-12-2018</a:t>
            </a:fld>
            <a:endParaRPr lang="en-IN"/>
          </a:p>
        </p:txBody>
      </p:sp>
      <p:sp>
        <p:nvSpPr>
          <p:cNvPr id="3" name="Footer Placeholder 2">
            <a:extLst>
              <a:ext uri="{FF2B5EF4-FFF2-40B4-BE49-F238E27FC236}">
                <a16:creationId xmlns:a16="http://schemas.microsoft.com/office/drawing/2014/main" id="{86F07C28-19A4-468A-B2AC-5995744A97A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F5786A6-DAFA-4E81-98A4-F621A8EDF58A}"/>
              </a:ext>
            </a:extLst>
          </p:cNvPr>
          <p:cNvSpPr>
            <a:spLocks noGrp="1"/>
          </p:cNvSpPr>
          <p:nvPr>
            <p:ph type="sldNum" sz="quarter" idx="12"/>
          </p:nvPr>
        </p:nvSpPr>
        <p:spPr/>
        <p:txBody>
          <a:bodyPr/>
          <a:lstStyle/>
          <a:p>
            <a:fld id="{015C6FD6-BAAE-4C86-B6C6-AA1C05EEB795}" type="slidenum">
              <a:rPr lang="en-IN" smtClean="0"/>
              <a:t>‹#›</a:t>
            </a:fld>
            <a:endParaRPr lang="en-IN"/>
          </a:p>
        </p:txBody>
      </p:sp>
    </p:spTree>
    <p:extLst>
      <p:ext uri="{BB962C8B-B14F-4D97-AF65-F5344CB8AC3E}">
        <p14:creationId xmlns:p14="http://schemas.microsoft.com/office/powerpoint/2010/main" val="413101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1BF56-799D-4ADC-8181-41CD23C5A6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E9F6006-9CDB-4AC8-A946-9C713A6480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DDD0D3A-BD03-4FE1-AAFA-3868087403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0CED75-FBC7-4082-B306-0B816CD113E0}"/>
              </a:ext>
            </a:extLst>
          </p:cNvPr>
          <p:cNvSpPr>
            <a:spLocks noGrp="1"/>
          </p:cNvSpPr>
          <p:nvPr>
            <p:ph type="dt" sz="half" idx="10"/>
          </p:nvPr>
        </p:nvSpPr>
        <p:spPr/>
        <p:txBody>
          <a:bodyPr/>
          <a:lstStyle/>
          <a:p>
            <a:fld id="{53D86755-2BCA-409A-8539-0ACD4CA565C7}" type="datetimeFigureOut">
              <a:rPr lang="en-IN" smtClean="0"/>
              <a:t>30-12-2018</a:t>
            </a:fld>
            <a:endParaRPr lang="en-IN"/>
          </a:p>
        </p:txBody>
      </p:sp>
      <p:sp>
        <p:nvSpPr>
          <p:cNvPr id="6" name="Footer Placeholder 5">
            <a:extLst>
              <a:ext uri="{FF2B5EF4-FFF2-40B4-BE49-F238E27FC236}">
                <a16:creationId xmlns:a16="http://schemas.microsoft.com/office/drawing/2014/main" id="{DDEC2A43-F53F-4BE3-BA52-85E6F22ED5C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B44CA1B-79A5-4F8A-A87C-6CA0F1E62A4A}"/>
              </a:ext>
            </a:extLst>
          </p:cNvPr>
          <p:cNvSpPr>
            <a:spLocks noGrp="1"/>
          </p:cNvSpPr>
          <p:nvPr>
            <p:ph type="sldNum" sz="quarter" idx="12"/>
          </p:nvPr>
        </p:nvSpPr>
        <p:spPr/>
        <p:txBody>
          <a:bodyPr/>
          <a:lstStyle/>
          <a:p>
            <a:fld id="{015C6FD6-BAAE-4C86-B6C6-AA1C05EEB795}" type="slidenum">
              <a:rPr lang="en-IN" smtClean="0"/>
              <a:t>‹#›</a:t>
            </a:fld>
            <a:endParaRPr lang="en-IN"/>
          </a:p>
        </p:txBody>
      </p:sp>
    </p:spTree>
    <p:extLst>
      <p:ext uri="{BB962C8B-B14F-4D97-AF65-F5344CB8AC3E}">
        <p14:creationId xmlns:p14="http://schemas.microsoft.com/office/powerpoint/2010/main" val="1856894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A2A9C-305B-47C3-8F84-ACC844648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D266D73-56AC-4BF2-8199-F2ABCA0056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BCD8AB5-BCBA-4BE6-B76D-D404E1B84D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BEF202-6E78-4912-B042-56136A36A246}"/>
              </a:ext>
            </a:extLst>
          </p:cNvPr>
          <p:cNvSpPr>
            <a:spLocks noGrp="1"/>
          </p:cNvSpPr>
          <p:nvPr>
            <p:ph type="dt" sz="half" idx="10"/>
          </p:nvPr>
        </p:nvSpPr>
        <p:spPr/>
        <p:txBody>
          <a:bodyPr/>
          <a:lstStyle/>
          <a:p>
            <a:fld id="{53D86755-2BCA-409A-8539-0ACD4CA565C7}" type="datetimeFigureOut">
              <a:rPr lang="en-IN" smtClean="0"/>
              <a:t>30-12-2018</a:t>
            </a:fld>
            <a:endParaRPr lang="en-IN"/>
          </a:p>
        </p:txBody>
      </p:sp>
      <p:sp>
        <p:nvSpPr>
          <p:cNvPr id="6" name="Footer Placeholder 5">
            <a:extLst>
              <a:ext uri="{FF2B5EF4-FFF2-40B4-BE49-F238E27FC236}">
                <a16:creationId xmlns:a16="http://schemas.microsoft.com/office/drawing/2014/main" id="{908FFA5A-C3C2-41B5-9A50-4C3EED98789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FAB653D-ABE6-425F-BBC7-A20E66CC3866}"/>
              </a:ext>
            </a:extLst>
          </p:cNvPr>
          <p:cNvSpPr>
            <a:spLocks noGrp="1"/>
          </p:cNvSpPr>
          <p:nvPr>
            <p:ph type="sldNum" sz="quarter" idx="12"/>
          </p:nvPr>
        </p:nvSpPr>
        <p:spPr/>
        <p:txBody>
          <a:bodyPr/>
          <a:lstStyle/>
          <a:p>
            <a:fld id="{015C6FD6-BAAE-4C86-B6C6-AA1C05EEB795}" type="slidenum">
              <a:rPr lang="en-IN" smtClean="0"/>
              <a:t>‹#›</a:t>
            </a:fld>
            <a:endParaRPr lang="en-IN"/>
          </a:p>
        </p:txBody>
      </p:sp>
    </p:spTree>
    <p:extLst>
      <p:ext uri="{BB962C8B-B14F-4D97-AF65-F5344CB8AC3E}">
        <p14:creationId xmlns:p14="http://schemas.microsoft.com/office/powerpoint/2010/main" val="1618063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DD31D-C5D8-4628-B5A3-306CA47FDE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E459757-6FB0-4395-AA20-0D6D89592F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7C48D21-6EA5-47AB-989D-6CB7FE7ED2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86755-2BCA-409A-8539-0ACD4CA565C7}" type="datetimeFigureOut">
              <a:rPr lang="en-IN" smtClean="0"/>
              <a:t>30-12-2018</a:t>
            </a:fld>
            <a:endParaRPr lang="en-IN"/>
          </a:p>
        </p:txBody>
      </p:sp>
      <p:sp>
        <p:nvSpPr>
          <p:cNvPr id="5" name="Footer Placeholder 4">
            <a:extLst>
              <a:ext uri="{FF2B5EF4-FFF2-40B4-BE49-F238E27FC236}">
                <a16:creationId xmlns:a16="http://schemas.microsoft.com/office/drawing/2014/main" id="{5C24D1A0-2047-4EC5-B05E-3B29A97D0E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ABCC2C37-9499-4D70-BC83-F48C8CDAF7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C6FD6-BAAE-4C86-B6C6-AA1C05EEB795}" type="slidenum">
              <a:rPr lang="en-IN" smtClean="0"/>
              <a:t>‹#›</a:t>
            </a:fld>
            <a:endParaRPr lang="en-IN"/>
          </a:p>
        </p:txBody>
      </p:sp>
    </p:spTree>
    <p:extLst>
      <p:ext uri="{BB962C8B-B14F-4D97-AF65-F5344CB8AC3E}">
        <p14:creationId xmlns:p14="http://schemas.microsoft.com/office/powerpoint/2010/main" val="283435399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45.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33A34BEC-B0CA-4D27-A36F-8E11EF2B20C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23785" y="175878"/>
            <a:ext cx="11717203" cy="6590928"/>
          </a:xfrm>
          <a:ln>
            <a:solidFill>
              <a:schemeClr val="tx1"/>
            </a:solidFill>
          </a:ln>
        </p:spPr>
      </p:pic>
      <p:pic>
        <p:nvPicPr>
          <p:cNvPr id="10" name="Picture 9">
            <a:extLst>
              <a:ext uri="{FF2B5EF4-FFF2-40B4-BE49-F238E27FC236}">
                <a16:creationId xmlns:a16="http://schemas.microsoft.com/office/drawing/2014/main" id="{1B3295DC-E9E0-47D5-AE4B-73D56F7BB4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2343" y="175878"/>
            <a:ext cx="978645" cy="943521"/>
          </a:xfrm>
          <a:prstGeom prst="rect">
            <a:avLst/>
          </a:prstGeom>
        </p:spPr>
      </p:pic>
    </p:spTree>
    <p:extLst>
      <p:ext uri="{BB962C8B-B14F-4D97-AF65-F5344CB8AC3E}">
        <p14:creationId xmlns:p14="http://schemas.microsoft.com/office/powerpoint/2010/main" val="4174288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DD7E8715-147F-46BC-B205-E41AB0949F2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78323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BCE16-266D-4FBF-A862-399FF192479E}"/>
              </a:ext>
            </a:extLst>
          </p:cNvPr>
          <p:cNvSpPr>
            <a:spLocks noGrp="1"/>
          </p:cNvSpPr>
          <p:nvPr>
            <p:ph type="title"/>
          </p:nvPr>
        </p:nvSpPr>
        <p:spPr>
          <a:xfrm>
            <a:off x="838200" y="179295"/>
            <a:ext cx="10515600" cy="1380564"/>
          </a:xfrm>
        </p:spPr>
        <p:txBody>
          <a:bodyPr>
            <a:normAutofit/>
          </a:bodyPr>
          <a:lstStyle/>
          <a:p>
            <a:pPr algn="ctr"/>
            <a:r>
              <a:rPr lang="en-IN" b="1" dirty="0">
                <a:solidFill>
                  <a:srgbClr val="FF0000"/>
                </a:solidFill>
              </a:rPr>
              <a:t>The nature of suffering and the </a:t>
            </a:r>
            <a:br>
              <a:rPr lang="en-IN" b="1" dirty="0">
                <a:solidFill>
                  <a:srgbClr val="FF0000"/>
                </a:solidFill>
              </a:rPr>
            </a:br>
            <a:r>
              <a:rPr lang="en-IN" b="1" dirty="0">
                <a:solidFill>
                  <a:srgbClr val="FF0000"/>
                </a:solidFill>
              </a:rPr>
              <a:t>Goals of Medicine</a:t>
            </a:r>
          </a:p>
        </p:txBody>
      </p:sp>
      <p:sp>
        <p:nvSpPr>
          <p:cNvPr id="3" name="Content Placeholder 2">
            <a:extLst>
              <a:ext uri="{FF2B5EF4-FFF2-40B4-BE49-F238E27FC236}">
                <a16:creationId xmlns:a16="http://schemas.microsoft.com/office/drawing/2014/main" id="{C8C52F9C-4179-4CC2-87B1-71E6D24B85A5}"/>
              </a:ext>
            </a:extLst>
          </p:cNvPr>
          <p:cNvSpPr>
            <a:spLocks noGrp="1"/>
          </p:cNvSpPr>
          <p:nvPr>
            <p:ph sz="half" idx="1"/>
          </p:nvPr>
        </p:nvSpPr>
        <p:spPr>
          <a:xfrm>
            <a:off x="838199" y="1690688"/>
            <a:ext cx="10515599" cy="4802187"/>
          </a:xfrm>
        </p:spPr>
        <p:txBody>
          <a:bodyPr>
            <a:normAutofit fontScale="92500"/>
          </a:bodyPr>
          <a:lstStyle/>
          <a:p>
            <a:pPr marL="0" indent="0" algn="ctr">
              <a:buNone/>
            </a:pPr>
            <a:r>
              <a:rPr lang="en-IN" sz="4000" b="1" dirty="0">
                <a:solidFill>
                  <a:schemeClr val="accent1"/>
                </a:solidFill>
              </a:rPr>
              <a:t>“The relief of suffering and the cure of disease must be seen as twin obligations of a medical profession that is truly dedicated to the care of the sick. Failure to understand the nature of suffering can result in medical intervention that (though technically adequate) not only fails to relieve suffering but becomes a source of suffering itself.”</a:t>
            </a:r>
            <a:endParaRPr lang="en-IN" b="1" dirty="0"/>
          </a:p>
          <a:p>
            <a:pPr marL="0" indent="0" algn="ctr">
              <a:buNone/>
            </a:pPr>
            <a:r>
              <a:rPr lang="en-IN" dirty="0">
                <a:solidFill>
                  <a:srgbClr val="FF0000"/>
                </a:solidFill>
              </a:rPr>
              <a:t>Eric J. Cassell</a:t>
            </a:r>
          </a:p>
          <a:p>
            <a:pPr marL="0" indent="0" algn="ctr">
              <a:buNone/>
            </a:pPr>
            <a:r>
              <a:rPr lang="en-IN" sz="2200" dirty="0">
                <a:solidFill>
                  <a:srgbClr val="FF0000"/>
                </a:solidFill>
              </a:rPr>
              <a:t>Emeritus Prof. of Public health, Weill Medical College of Cornell University </a:t>
            </a:r>
          </a:p>
        </p:txBody>
      </p:sp>
    </p:spTree>
    <p:extLst>
      <p:ext uri="{BB962C8B-B14F-4D97-AF65-F5344CB8AC3E}">
        <p14:creationId xmlns:p14="http://schemas.microsoft.com/office/powerpoint/2010/main" val="2954657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D184DDA-C481-4AA5-B027-CDA21A34D4B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71948" y="374058"/>
            <a:ext cx="11326761" cy="5053348"/>
          </a:xfrm>
        </p:spPr>
      </p:pic>
      <p:sp>
        <p:nvSpPr>
          <p:cNvPr id="2" name="TextBox 1">
            <a:extLst>
              <a:ext uri="{FF2B5EF4-FFF2-40B4-BE49-F238E27FC236}">
                <a16:creationId xmlns:a16="http://schemas.microsoft.com/office/drawing/2014/main" id="{CFE0FE71-179F-4046-89B0-87D4F670C509}"/>
              </a:ext>
            </a:extLst>
          </p:cNvPr>
          <p:cNvSpPr txBox="1"/>
          <p:nvPr/>
        </p:nvSpPr>
        <p:spPr>
          <a:xfrm>
            <a:off x="3852582" y="6114610"/>
            <a:ext cx="5775620" cy="400110"/>
          </a:xfrm>
          <a:prstGeom prst="rect">
            <a:avLst/>
          </a:prstGeom>
          <a:noFill/>
        </p:spPr>
        <p:txBody>
          <a:bodyPr wrap="none" rtlCol="0">
            <a:spAutoFit/>
          </a:bodyPr>
          <a:lstStyle/>
          <a:p>
            <a:r>
              <a:rPr lang="en-IN" sz="2000" b="1" dirty="0">
                <a:solidFill>
                  <a:srgbClr val="FF0000"/>
                </a:solidFill>
              </a:rPr>
              <a:t>The author of the best selling book “Being Mortal”</a:t>
            </a:r>
          </a:p>
        </p:txBody>
      </p:sp>
    </p:spTree>
    <p:extLst>
      <p:ext uri="{BB962C8B-B14F-4D97-AF65-F5344CB8AC3E}">
        <p14:creationId xmlns:p14="http://schemas.microsoft.com/office/powerpoint/2010/main" val="519048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B770B2-774C-4CCE-BC72-83B017AC1886}"/>
              </a:ext>
            </a:extLst>
          </p:cNvPr>
          <p:cNvSpPr>
            <a:spLocks noGrp="1"/>
          </p:cNvSpPr>
          <p:nvPr>
            <p:ph type="title"/>
          </p:nvPr>
        </p:nvSpPr>
        <p:spPr>
          <a:xfrm>
            <a:off x="838200" y="365125"/>
            <a:ext cx="10515600" cy="1434177"/>
          </a:xfrm>
        </p:spPr>
        <p:txBody>
          <a:bodyPr>
            <a:normAutofit fontScale="90000"/>
          </a:bodyPr>
          <a:lstStyle/>
          <a:p>
            <a:pPr algn="ctr"/>
            <a:r>
              <a:rPr lang="en-IN" sz="6000" b="1" dirty="0">
                <a:solidFill>
                  <a:srgbClr val="FF0000"/>
                </a:solidFill>
              </a:rPr>
              <a:t>Medical Care of the seriously ill</a:t>
            </a:r>
            <a:br>
              <a:rPr lang="en-IN" sz="5400" b="1" dirty="0">
                <a:solidFill>
                  <a:srgbClr val="FF0000"/>
                </a:solidFill>
              </a:rPr>
            </a:br>
            <a:r>
              <a:rPr lang="en-IN" sz="5400" b="1" dirty="0">
                <a:solidFill>
                  <a:schemeClr val="accent6">
                    <a:lumMod val="75000"/>
                  </a:schemeClr>
                </a:solidFill>
              </a:rPr>
              <a:t>Many times</a:t>
            </a:r>
          </a:p>
        </p:txBody>
      </p:sp>
      <p:sp>
        <p:nvSpPr>
          <p:cNvPr id="5" name="Content Placeholder 4">
            <a:extLst>
              <a:ext uri="{FF2B5EF4-FFF2-40B4-BE49-F238E27FC236}">
                <a16:creationId xmlns:a16="http://schemas.microsoft.com/office/drawing/2014/main" id="{7169843A-122F-4E22-BDB1-AB09A077D286}"/>
              </a:ext>
            </a:extLst>
          </p:cNvPr>
          <p:cNvSpPr>
            <a:spLocks noGrp="1"/>
          </p:cNvSpPr>
          <p:nvPr>
            <p:ph sz="half" idx="1"/>
          </p:nvPr>
        </p:nvSpPr>
        <p:spPr>
          <a:xfrm>
            <a:off x="838200" y="2357009"/>
            <a:ext cx="9256295" cy="1806466"/>
          </a:xfrm>
        </p:spPr>
        <p:txBody>
          <a:bodyPr>
            <a:normAutofit/>
          </a:bodyPr>
          <a:lstStyle/>
          <a:p>
            <a:pPr marL="0" indent="0">
              <a:buNone/>
            </a:pPr>
            <a:r>
              <a:rPr lang="en-IN" sz="3600" b="1" dirty="0">
                <a:solidFill>
                  <a:srgbClr val="FF0000"/>
                </a:solidFill>
              </a:rPr>
              <a:t>People receive care </a:t>
            </a:r>
          </a:p>
          <a:p>
            <a:pPr lvl="1">
              <a:buFont typeface="Wingdings" panose="05000000000000000000" pitchFamily="2" charset="2"/>
              <a:buChar char="§"/>
            </a:pPr>
            <a:r>
              <a:rPr lang="en-IN" sz="3200" b="1" dirty="0">
                <a:solidFill>
                  <a:schemeClr val="accent1"/>
                </a:solidFill>
              </a:rPr>
              <a:t>They do not want</a:t>
            </a:r>
          </a:p>
          <a:p>
            <a:pPr lvl="1">
              <a:buFont typeface="Wingdings" panose="05000000000000000000" pitchFamily="2" charset="2"/>
              <a:buChar char="§"/>
            </a:pPr>
            <a:r>
              <a:rPr lang="en-IN" sz="3200" b="1" dirty="0">
                <a:solidFill>
                  <a:schemeClr val="accent1"/>
                </a:solidFill>
              </a:rPr>
              <a:t>From which they can not benefit</a:t>
            </a:r>
          </a:p>
        </p:txBody>
      </p:sp>
      <p:sp>
        <p:nvSpPr>
          <p:cNvPr id="6" name="Content Placeholder 5">
            <a:extLst>
              <a:ext uri="{FF2B5EF4-FFF2-40B4-BE49-F238E27FC236}">
                <a16:creationId xmlns:a16="http://schemas.microsoft.com/office/drawing/2014/main" id="{DBB271F3-74A5-4A3C-873D-B917063C915F}"/>
              </a:ext>
            </a:extLst>
          </p:cNvPr>
          <p:cNvSpPr>
            <a:spLocks noGrp="1"/>
          </p:cNvSpPr>
          <p:nvPr>
            <p:ph sz="half" idx="2"/>
          </p:nvPr>
        </p:nvSpPr>
        <p:spPr>
          <a:xfrm>
            <a:off x="838200" y="4517439"/>
            <a:ext cx="9845842" cy="1806466"/>
          </a:xfrm>
        </p:spPr>
        <p:txBody>
          <a:bodyPr>
            <a:normAutofit/>
          </a:bodyPr>
          <a:lstStyle/>
          <a:p>
            <a:pPr marL="0" indent="0">
              <a:buNone/>
            </a:pPr>
            <a:r>
              <a:rPr lang="en-IN" sz="3600" b="1" dirty="0">
                <a:solidFill>
                  <a:srgbClr val="FF0000"/>
                </a:solidFill>
              </a:rPr>
              <a:t>People fail to receive care</a:t>
            </a:r>
          </a:p>
          <a:p>
            <a:pPr lvl="1">
              <a:buFont typeface="Wingdings" panose="05000000000000000000" pitchFamily="2" charset="2"/>
              <a:buChar char="§"/>
            </a:pPr>
            <a:r>
              <a:rPr lang="en-IN" sz="3200" b="1" dirty="0">
                <a:solidFill>
                  <a:schemeClr val="accent1"/>
                </a:solidFill>
              </a:rPr>
              <a:t>They do want</a:t>
            </a:r>
          </a:p>
          <a:p>
            <a:pPr lvl="1">
              <a:buFont typeface="Wingdings" panose="05000000000000000000" pitchFamily="2" charset="2"/>
              <a:buChar char="§"/>
            </a:pPr>
            <a:r>
              <a:rPr lang="en-IN" sz="3200" b="1" dirty="0">
                <a:solidFill>
                  <a:schemeClr val="accent1"/>
                </a:solidFill>
              </a:rPr>
              <a:t>From which they will benefit</a:t>
            </a:r>
          </a:p>
        </p:txBody>
      </p:sp>
    </p:spTree>
    <p:extLst>
      <p:ext uri="{BB962C8B-B14F-4D97-AF65-F5344CB8AC3E}">
        <p14:creationId xmlns:p14="http://schemas.microsoft.com/office/powerpoint/2010/main" val="4175024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B770B2-774C-4CCE-BC72-83B017AC1886}"/>
              </a:ext>
            </a:extLst>
          </p:cNvPr>
          <p:cNvSpPr>
            <a:spLocks noGrp="1"/>
          </p:cNvSpPr>
          <p:nvPr>
            <p:ph type="title"/>
          </p:nvPr>
        </p:nvSpPr>
        <p:spPr>
          <a:xfrm>
            <a:off x="838200" y="365125"/>
            <a:ext cx="10515600" cy="1058941"/>
          </a:xfrm>
        </p:spPr>
        <p:txBody>
          <a:bodyPr>
            <a:normAutofit/>
          </a:bodyPr>
          <a:lstStyle/>
          <a:p>
            <a:pPr algn="ctr"/>
            <a:r>
              <a:rPr lang="en-IN" sz="5400" b="1" dirty="0">
                <a:solidFill>
                  <a:srgbClr val="FF0000"/>
                </a:solidFill>
              </a:rPr>
              <a:t>We are going to discuss</a:t>
            </a:r>
          </a:p>
        </p:txBody>
      </p:sp>
      <p:graphicFrame>
        <p:nvGraphicFramePr>
          <p:cNvPr id="2" name="Content Placeholder 1">
            <a:extLst>
              <a:ext uri="{FF2B5EF4-FFF2-40B4-BE49-F238E27FC236}">
                <a16:creationId xmlns:a16="http://schemas.microsoft.com/office/drawing/2014/main" id="{A1D1B041-58AC-45A5-AB94-A4D7AAA14923}"/>
              </a:ext>
            </a:extLst>
          </p:cNvPr>
          <p:cNvGraphicFramePr>
            <a:graphicFrameLocks noGrp="1"/>
          </p:cNvGraphicFramePr>
          <p:nvPr>
            <p:ph sz="half" idx="2"/>
            <p:extLst>
              <p:ext uri="{D42A27DB-BD31-4B8C-83A1-F6EECF244321}">
                <p14:modId xmlns:p14="http://schemas.microsoft.com/office/powerpoint/2010/main" val="2283821618"/>
              </p:ext>
            </p:extLst>
          </p:nvPr>
        </p:nvGraphicFramePr>
        <p:xfrm>
          <a:off x="850900" y="2017713"/>
          <a:ext cx="105029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4158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B770B2-774C-4CCE-BC72-83B017AC1886}"/>
              </a:ext>
            </a:extLst>
          </p:cNvPr>
          <p:cNvSpPr>
            <a:spLocks noGrp="1"/>
          </p:cNvSpPr>
          <p:nvPr>
            <p:ph type="title"/>
          </p:nvPr>
        </p:nvSpPr>
        <p:spPr>
          <a:xfrm>
            <a:off x="838200" y="951074"/>
            <a:ext cx="10515600" cy="2743770"/>
          </a:xfrm>
        </p:spPr>
        <p:txBody>
          <a:bodyPr>
            <a:normAutofit fontScale="90000"/>
          </a:bodyPr>
          <a:lstStyle/>
          <a:p>
            <a:pPr algn="ctr"/>
            <a:r>
              <a:rPr lang="en-IN" sz="6600" b="1" dirty="0">
                <a:solidFill>
                  <a:srgbClr val="FF0000"/>
                </a:solidFill>
              </a:rPr>
              <a:t>What Palliative Care is </a:t>
            </a:r>
            <a:br>
              <a:rPr lang="en-IN" sz="6600" b="1" dirty="0">
                <a:solidFill>
                  <a:srgbClr val="FF0000"/>
                </a:solidFill>
              </a:rPr>
            </a:br>
            <a:br>
              <a:rPr lang="en-IN" sz="6600" b="1" dirty="0">
                <a:solidFill>
                  <a:srgbClr val="FF0000"/>
                </a:solidFill>
              </a:rPr>
            </a:br>
            <a:r>
              <a:rPr lang="en-IN" sz="11500" b="1" u="sng" dirty="0">
                <a:solidFill>
                  <a:srgbClr val="FF0000"/>
                </a:solidFill>
              </a:rPr>
              <a:t>NOT</a:t>
            </a:r>
            <a:endParaRPr lang="en-IN" sz="6600" b="1" u="sng" dirty="0">
              <a:solidFill>
                <a:srgbClr val="FF0000"/>
              </a:solidFill>
            </a:endParaRPr>
          </a:p>
        </p:txBody>
      </p:sp>
      <p:sp>
        <p:nvSpPr>
          <p:cNvPr id="5" name="Content Placeholder 4">
            <a:extLst>
              <a:ext uri="{FF2B5EF4-FFF2-40B4-BE49-F238E27FC236}">
                <a16:creationId xmlns:a16="http://schemas.microsoft.com/office/drawing/2014/main" id="{7169843A-122F-4E22-BDB1-AB09A077D286}"/>
              </a:ext>
            </a:extLst>
          </p:cNvPr>
          <p:cNvSpPr>
            <a:spLocks noGrp="1"/>
          </p:cNvSpPr>
          <p:nvPr>
            <p:ph sz="half" idx="1"/>
          </p:nvPr>
        </p:nvSpPr>
        <p:spPr>
          <a:xfrm>
            <a:off x="2986188" y="4535041"/>
            <a:ext cx="6219624" cy="1350136"/>
          </a:xfrm>
        </p:spPr>
        <p:txBody>
          <a:bodyPr>
            <a:normAutofit/>
          </a:bodyPr>
          <a:lstStyle/>
          <a:p>
            <a:pPr marL="0" indent="0">
              <a:buNone/>
            </a:pPr>
            <a:r>
              <a:rPr lang="en-IN" sz="6600" b="1" u="sng" dirty="0">
                <a:solidFill>
                  <a:srgbClr val="0070C0"/>
                </a:solidFill>
              </a:rPr>
              <a:t>End-of-life care</a:t>
            </a:r>
            <a:endParaRPr lang="en-IN" sz="7200" dirty="0">
              <a:solidFill>
                <a:srgbClr val="0070C0"/>
              </a:solidFill>
            </a:endParaRPr>
          </a:p>
          <a:p>
            <a:pPr marL="809625" indent="-809625"/>
            <a:endParaRPr lang="en-IN" sz="7200" dirty="0">
              <a:solidFill>
                <a:srgbClr val="0070C0"/>
              </a:solidFill>
            </a:endParaRPr>
          </a:p>
          <a:p>
            <a:pPr marL="809625" indent="-809625"/>
            <a:endParaRPr lang="en-IN" sz="7200" dirty="0">
              <a:solidFill>
                <a:srgbClr val="0070C0"/>
              </a:solidFill>
            </a:endParaRPr>
          </a:p>
          <a:p>
            <a:pPr marL="809625" indent="-809625"/>
            <a:endParaRPr lang="en-IN" sz="8000" dirty="0">
              <a:solidFill>
                <a:srgbClr val="0070C0"/>
              </a:solidFill>
            </a:endParaRPr>
          </a:p>
        </p:txBody>
      </p:sp>
    </p:spTree>
    <p:extLst>
      <p:ext uri="{BB962C8B-B14F-4D97-AF65-F5344CB8AC3E}">
        <p14:creationId xmlns:p14="http://schemas.microsoft.com/office/powerpoint/2010/main" val="46849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B9BEB976-6561-411B-9772-B0B0AFA108B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18766" y="275315"/>
            <a:ext cx="11668434" cy="6302466"/>
          </a:xfrm>
        </p:spPr>
      </p:pic>
      <p:cxnSp>
        <p:nvCxnSpPr>
          <p:cNvPr id="5" name="Straight Connector 4">
            <a:extLst>
              <a:ext uri="{FF2B5EF4-FFF2-40B4-BE49-F238E27FC236}">
                <a16:creationId xmlns:a16="http://schemas.microsoft.com/office/drawing/2014/main" id="{5E9B2E1F-CBAD-4B64-98A8-3F9CE16EBA47}"/>
              </a:ext>
            </a:extLst>
          </p:cNvPr>
          <p:cNvCxnSpPr/>
          <p:nvPr/>
        </p:nvCxnSpPr>
        <p:spPr>
          <a:xfrm>
            <a:off x="1209368" y="3126658"/>
            <a:ext cx="2448232" cy="0"/>
          </a:xfrm>
          <a:prstGeom prst="line">
            <a:avLst/>
          </a:prstGeom>
          <a:ln w="571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CF2B1BE-C011-4BD1-8932-14FEEDA12602}"/>
              </a:ext>
            </a:extLst>
          </p:cNvPr>
          <p:cNvCxnSpPr>
            <a:cxnSpLocks/>
          </p:cNvCxnSpPr>
          <p:nvPr/>
        </p:nvCxnSpPr>
        <p:spPr>
          <a:xfrm>
            <a:off x="4281949" y="3126658"/>
            <a:ext cx="4596580" cy="0"/>
          </a:xfrm>
          <a:prstGeom prst="line">
            <a:avLst/>
          </a:prstGeom>
          <a:ln w="571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1432A40-C2C1-403C-B5C0-13C5EF34AD68}"/>
              </a:ext>
            </a:extLst>
          </p:cNvPr>
          <p:cNvCxnSpPr>
            <a:cxnSpLocks/>
          </p:cNvCxnSpPr>
          <p:nvPr/>
        </p:nvCxnSpPr>
        <p:spPr>
          <a:xfrm>
            <a:off x="6096000" y="3692013"/>
            <a:ext cx="4188542" cy="0"/>
          </a:xfrm>
          <a:prstGeom prst="line">
            <a:avLst/>
          </a:prstGeom>
          <a:ln w="571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A4FAB20-D262-4E38-8690-CCE385C461B4}"/>
              </a:ext>
            </a:extLst>
          </p:cNvPr>
          <p:cNvCxnSpPr>
            <a:cxnSpLocks/>
          </p:cNvCxnSpPr>
          <p:nvPr/>
        </p:nvCxnSpPr>
        <p:spPr>
          <a:xfrm>
            <a:off x="3657600" y="6292645"/>
            <a:ext cx="4630994" cy="0"/>
          </a:xfrm>
          <a:prstGeom prst="line">
            <a:avLst/>
          </a:prstGeom>
          <a:ln w="571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7392992-1A83-4F53-8D00-05132D50D7FE}"/>
              </a:ext>
            </a:extLst>
          </p:cNvPr>
          <p:cNvCxnSpPr>
            <a:cxnSpLocks/>
          </p:cNvCxnSpPr>
          <p:nvPr/>
        </p:nvCxnSpPr>
        <p:spPr>
          <a:xfrm>
            <a:off x="8558981" y="5638800"/>
            <a:ext cx="1725561" cy="0"/>
          </a:xfrm>
          <a:prstGeom prst="line">
            <a:avLst/>
          </a:prstGeom>
          <a:ln w="5715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824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21BC0F3-99F8-4AF7-9858-9CD4D19559F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3512" y="245485"/>
            <a:ext cx="11284976" cy="6367029"/>
          </a:xfrm>
        </p:spPr>
      </p:pic>
    </p:spTree>
    <p:extLst>
      <p:ext uri="{BB962C8B-B14F-4D97-AF65-F5344CB8AC3E}">
        <p14:creationId xmlns:p14="http://schemas.microsoft.com/office/powerpoint/2010/main" val="4080180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5EB4A-CB22-44F7-AA22-DA8FA7C29164}"/>
              </a:ext>
            </a:extLst>
          </p:cNvPr>
          <p:cNvSpPr>
            <a:spLocks noGrp="1"/>
          </p:cNvSpPr>
          <p:nvPr>
            <p:ph type="title"/>
          </p:nvPr>
        </p:nvSpPr>
        <p:spPr>
          <a:xfrm>
            <a:off x="2023672" y="383458"/>
            <a:ext cx="8819536" cy="894049"/>
          </a:xfrm>
        </p:spPr>
        <p:txBody>
          <a:bodyPr>
            <a:normAutofit fontScale="90000"/>
          </a:bodyPr>
          <a:lstStyle/>
          <a:p>
            <a:pPr algn="ctr"/>
            <a:r>
              <a:rPr lang="en-IN" b="1" dirty="0">
                <a:solidFill>
                  <a:srgbClr val="FF0000"/>
                </a:solidFill>
              </a:rPr>
              <a:t>To whom Palliative care is appropriate</a:t>
            </a:r>
          </a:p>
        </p:txBody>
      </p:sp>
      <p:sp>
        <p:nvSpPr>
          <p:cNvPr id="3" name="Content Placeholder 2">
            <a:extLst>
              <a:ext uri="{FF2B5EF4-FFF2-40B4-BE49-F238E27FC236}">
                <a16:creationId xmlns:a16="http://schemas.microsoft.com/office/drawing/2014/main" id="{04D27FFE-307B-4256-83E9-19680A13DD2D}"/>
              </a:ext>
            </a:extLst>
          </p:cNvPr>
          <p:cNvSpPr>
            <a:spLocks noGrp="1"/>
          </p:cNvSpPr>
          <p:nvPr>
            <p:ph sz="half" idx="1"/>
          </p:nvPr>
        </p:nvSpPr>
        <p:spPr>
          <a:xfrm>
            <a:off x="3333136" y="1563329"/>
            <a:ext cx="6200608" cy="4866968"/>
          </a:xfrm>
        </p:spPr>
        <p:txBody>
          <a:bodyPr>
            <a:normAutofit lnSpcReduction="10000"/>
          </a:bodyPr>
          <a:lstStyle/>
          <a:p>
            <a:pPr marL="719138" indent="-719138">
              <a:buFont typeface="Wingdings" panose="05000000000000000000" pitchFamily="2" charset="2"/>
              <a:buChar char="ü"/>
            </a:pPr>
            <a:r>
              <a:rPr lang="en-IN" sz="3600" b="1" dirty="0">
                <a:solidFill>
                  <a:schemeClr val="accent1"/>
                </a:solidFill>
              </a:rPr>
              <a:t>Any Age</a:t>
            </a:r>
          </a:p>
          <a:p>
            <a:pPr marL="719138" indent="-719138">
              <a:buFont typeface="Wingdings" panose="05000000000000000000" pitchFamily="2" charset="2"/>
              <a:buChar char="ü"/>
            </a:pPr>
            <a:r>
              <a:rPr lang="en-IN" sz="3600" b="1" dirty="0">
                <a:solidFill>
                  <a:schemeClr val="accent1"/>
                </a:solidFill>
              </a:rPr>
              <a:t>Any Diagnosis</a:t>
            </a:r>
          </a:p>
          <a:p>
            <a:pPr marL="719138" indent="-719138">
              <a:buFont typeface="Wingdings" panose="05000000000000000000" pitchFamily="2" charset="2"/>
              <a:buChar char="ü"/>
            </a:pPr>
            <a:r>
              <a:rPr lang="en-IN" sz="3600" b="1" dirty="0">
                <a:solidFill>
                  <a:schemeClr val="accent1"/>
                </a:solidFill>
              </a:rPr>
              <a:t>Any Stage of the disease</a:t>
            </a:r>
          </a:p>
          <a:p>
            <a:pPr marL="719138" indent="-719138">
              <a:buFont typeface="Wingdings" panose="05000000000000000000" pitchFamily="2" charset="2"/>
              <a:buChar char="ü"/>
            </a:pPr>
            <a:r>
              <a:rPr lang="en-IN" sz="3600" b="1" dirty="0">
                <a:solidFill>
                  <a:schemeClr val="accent1"/>
                </a:solidFill>
              </a:rPr>
              <a:t>Any Prognosis</a:t>
            </a:r>
          </a:p>
          <a:p>
            <a:pPr marL="719138" indent="-719138">
              <a:buFont typeface="Wingdings" panose="05000000000000000000" pitchFamily="2" charset="2"/>
              <a:buChar char="ü"/>
            </a:pPr>
            <a:r>
              <a:rPr lang="en-IN" sz="3600" b="1" dirty="0">
                <a:solidFill>
                  <a:schemeClr val="accent1"/>
                </a:solidFill>
              </a:rPr>
              <a:t>Any Care Setting</a:t>
            </a:r>
          </a:p>
          <a:p>
            <a:pPr lvl="3"/>
            <a:r>
              <a:rPr lang="en-IN" sz="3400" b="1" dirty="0">
                <a:solidFill>
                  <a:schemeClr val="accent1"/>
                </a:solidFill>
              </a:rPr>
              <a:t>Clinic</a:t>
            </a:r>
          </a:p>
          <a:p>
            <a:pPr lvl="3"/>
            <a:r>
              <a:rPr lang="en-IN" sz="3400" b="1" dirty="0">
                <a:solidFill>
                  <a:schemeClr val="accent1"/>
                </a:solidFill>
              </a:rPr>
              <a:t>Hospital</a:t>
            </a:r>
          </a:p>
          <a:p>
            <a:pPr lvl="3"/>
            <a:r>
              <a:rPr lang="en-IN" sz="3400" b="1" dirty="0">
                <a:solidFill>
                  <a:schemeClr val="accent1"/>
                </a:solidFill>
              </a:rPr>
              <a:t>Hospice</a:t>
            </a:r>
          </a:p>
          <a:p>
            <a:pPr lvl="3"/>
            <a:r>
              <a:rPr lang="en-IN" sz="3400" b="1" dirty="0">
                <a:solidFill>
                  <a:schemeClr val="accent1"/>
                </a:solidFill>
              </a:rPr>
              <a:t>Home</a:t>
            </a:r>
          </a:p>
          <a:p>
            <a:endParaRPr lang="en-IN" dirty="0"/>
          </a:p>
        </p:txBody>
      </p:sp>
    </p:spTree>
    <p:extLst>
      <p:ext uri="{BB962C8B-B14F-4D97-AF65-F5344CB8AC3E}">
        <p14:creationId xmlns:p14="http://schemas.microsoft.com/office/powerpoint/2010/main" val="126313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336431" y="228600"/>
            <a:ext cx="9355015" cy="1092200"/>
          </a:xfrm>
        </p:spPr>
        <p:txBody>
          <a:bodyPr>
            <a:normAutofit/>
          </a:bodyPr>
          <a:lstStyle/>
          <a:p>
            <a:r>
              <a:rPr lang="en-US" altLang="en-US" sz="3600" b="1" dirty="0">
                <a:solidFill>
                  <a:srgbClr val="FF0000"/>
                </a:solidFill>
                <a:ea typeface="ヒラギノ角ゴ Pro W3" pitchFamily="1" charset="-128"/>
              </a:rPr>
              <a:t>Palliative care can be appropriate for</a:t>
            </a:r>
            <a:br>
              <a:rPr lang="en-US" altLang="en-US" sz="3600" b="1" dirty="0">
                <a:solidFill>
                  <a:srgbClr val="FF0000"/>
                </a:solidFill>
                <a:ea typeface="ヒラギノ角ゴ Pro W3" pitchFamily="1" charset="-128"/>
              </a:rPr>
            </a:br>
            <a:r>
              <a:rPr lang="en-US" altLang="en-US" sz="3600" b="1" dirty="0">
                <a:solidFill>
                  <a:srgbClr val="FF0000"/>
                </a:solidFill>
                <a:ea typeface="ヒラギノ角ゴ Pro W3" pitchFamily="1" charset="-128"/>
              </a:rPr>
              <a:t>the following and many more …</a:t>
            </a:r>
          </a:p>
        </p:txBody>
      </p:sp>
      <p:sp>
        <p:nvSpPr>
          <p:cNvPr id="3" name="Subtitle 2"/>
          <p:cNvSpPr>
            <a:spLocks noGrp="1"/>
          </p:cNvSpPr>
          <p:nvPr>
            <p:ph type="subTitle" idx="1"/>
          </p:nvPr>
        </p:nvSpPr>
        <p:spPr>
          <a:xfrm>
            <a:off x="3048000" y="1447800"/>
            <a:ext cx="6430108" cy="5058508"/>
          </a:xfrm>
        </p:spPr>
        <p:txBody>
          <a:bodyPr>
            <a:normAutofit lnSpcReduction="10000"/>
          </a:bodyPr>
          <a:lstStyle/>
          <a:p>
            <a:pPr marL="442913" indent="-442913" algn="l">
              <a:lnSpc>
                <a:spcPct val="110000"/>
              </a:lnSpc>
              <a:buClr>
                <a:srgbClr val="FF0000"/>
              </a:buClr>
              <a:buFont typeface="Courier New" pitchFamily="49" charset="0"/>
              <a:buChar char="o"/>
            </a:pPr>
            <a:r>
              <a:rPr lang="en-US" sz="3200" b="1" dirty="0">
                <a:solidFill>
                  <a:srgbClr val="0070C0"/>
                </a:solidFill>
              </a:rPr>
              <a:t>Malignancies</a:t>
            </a:r>
          </a:p>
          <a:p>
            <a:pPr marL="442913" indent="-442913" algn="l">
              <a:lnSpc>
                <a:spcPct val="110000"/>
              </a:lnSpc>
              <a:buClr>
                <a:srgbClr val="FF0000"/>
              </a:buClr>
              <a:buFont typeface="Courier New" pitchFamily="49" charset="0"/>
              <a:buChar char="o"/>
            </a:pPr>
            <a:r>
              <a:rPr lang="en-US" sz="3200" b="1" dirty="0" err="1">
                <a:solidFill>
                  <a:srgbClr val="0070C0"/>
                </a:solidFill>
              </a:rPr>
              <a:t>Neuro</a:t>
            </a:r>
            <a:r>
              <a:rPr lang="en-US" sz="3200" b="1" dirty="0">
                <a:solidFill>
                  <a:srgbClr val="0070C0"/>
                </a:solidFill>
              </a:rPr>
              <a:t>-degenerative  diseases</a:t>
            </a:r>
          </a:p>
          <a:p>
            <a:pPr marL="442913" indent="-442913" algn="l">
              <a:lnSpc>
                <a:spcPct val="110000"/>
              </a:lnSpc>
              <a:buClr>
                <a:srgbClr val="FF0000"/>
              </a:buClr>
              <a:buFont typeface="Courier New" pitchFamily="49" charset="0"/>
              <a:buChar char="o"/>
            </a:pPr>
            <a:r>
              <a:rPr lang="en-US" sz="3200" b="1" dirty="0">
                <a:solidFill>
                  <a:srgbClr val="0070C0"/>
                </a:solidFill>
              </a:rPr>
              <a:t>Organ failures</a:t>
            </a:r>
          </a:p>
          <a:p>
            <a:pPr marL="1357313" lvl="3" indent="-442913" algn="l">
              <a:lnSpc>
                <a:spcPct val="110000"/>
              </a:lnSpc>
              <a:buClr>
                <a:srgbClr val="FF0000"/>
              </a:buClr>
              <a:buFont typeface="Wingdings" pitchFamily="2" charset="2"/>
              <a:buChar char="§"/>
            </a:pPr>
            <a:r>
              <a:rPr lang="en-US" sz="2800" b="1" dirty="0">
                <a:solidFill>
                  <a:srgbClr val="0070C0"/>
                </a:solidFill>
              </a:rPr>
              <a:t>Renal Failure</a:t>
            </a:r>
          </a:p>
          <a:p>
            <a:pPr marL="1357313" lvl="3" indent="-442913" algn="l">
              <a:lnSpc>
                <a:spcPct val="110000"/>
              </a:lnSpc>
              <a:buClr>
                <a:srgbClr val="FF0000"/>
              </a:buClr>
              <a:buFont typeface="Wingdings" pitchFamily="2" charset="2"/>
              <a:buChar char="§"/>
            </a:pPr>
            <a:r>
              <a:rPr lang="en-US" sz="2800" b="1" dirty="0">
                <a:solidFill>
                  <a:srgbClr val="0070C0"/>
                </a:solidFill>
              </a:rPr>
              <a:t>Hepatic Failure</a:t>
            </a:r>
          </a:p>
          <a:p>
            <a:pPr marL="1357313" lvl="3" indent="-442913" algn="l">
              <a:lnSpc>
                <a:spcPct val="110000"/>
              </a:lnSpc>
              <a:buClr>
                <a:srgbClr val="FF0000"/>
              </a:buClr>
              <a:buFont typeface="Wingdings" pitchFamily="2" charset="2"/>
              <a:buChar char="§"/>
            </a:pPr>
            <a:r>
              <a:rPr lang="en-US" sz="2800" b="1" dirty="0">
                <a:solidFill>
                  <a:srgbClr val="0070C0"/>
                </a:solidFill>
              </a:rPr>
              <a:t>Heart Failure</a:t>
            </a:r>
          </a:p>
          <a:p>
            <a:pPr marL="1357313" lvl="3" indent="-442913" algn="l">
              <a:lnSpc>
                <a:spcPct val="110000"/>
              </a:lnSpc>
              <a:buClr>
                <a:srgbClr val="FF0000"/>
              </a:buClr>
              <a:buFont typeface="Wingdings" pitchFamily="2" charset="2"/>
              <a:buChar char="§"/>
            </a:pPr>
            <a:r>
              <a:rPr lang="en-US" sz="2800" b="1" dirty="0">
                <a:solidFill>
                  <a:srgbClr val="0070C0"/>
                </a:solidFill>
              </a:rPr>
              <a:t>Respiratory Failure</a:t>
            </a:r>
          </a:p>
          <a:p>
            <a:pPr marL="442913" indent="-442913" algn="l">
              <a:lnSpc>
                <a:spcPct val="110000"/>
              </a:lnSpc>
              <a:buClr>
                <a:srgbClr val="FF0000"/>
              </a:buClr>
              <a:buFont typeface="Courier New" pitchFamily="49" charset="0"/>
              <a:buChar char="o"/>
              <a:defRPr/>
            </a:pPr>
            <a:r>
              <a:rPr lang="en-US" sz="3200" b="1" dirty="0">
                <a:solidFill>
                  <a:srgbClr val="0070C0"/>
                </a:solidFill>
              </a:rPr>
              <a:t>Frailty</a:t>
            </a:r>
          </a:p>
          <a:p>
            <a:pPr marL="442913" indent="-442913" algn="l">
              <a:lnSpc>
                <a:spcPct val="110000"/>
              </a:lnSpc>
              <a:buClr>
                <a:srgbClr val="FF0000"/>
              </a:buClr>
              <a:buFont typeface="Courier New" pitchFamily="49" charset="0"/>
              <a:buChar char="o"/>
              <a:defRPr/>
            </a:pPr>
            <a:r>
              <a:rPr lang="en-US" sz="2800" b="1" dirty="0">
                <a:solidFill>
                  <a:srgbClr val="0070C0"/>
                </a:solidFill>
              </a:rPr>
              <a:t>HIV / AIDS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00D80-CD31-4A9C-9DF8-FF33F707FF09}"/>
              </a:ext>
            </a:extLst>
          </p:cNvPr>
          <p:cNvSpPr>
            <a:spLocks noGrp="1"/>
          </p:cNvSpPr>
          <p:nvPr>
            <p:ph type="title"/>
          </p:nvPr>
        </p:nvSpPr>
        <p:spPr/>
        <p:txBody>
          <a:bodyPr>
            <a:normAutofit/>
          </a:bodyPr>
          <a:lstStyle/>
          <a:p>
            <a:pPr algn="ctr"/>
            <a:r>
              <a:rPr lang="en-IN" sz="8000" b="1" dirty="0">
                <a:solidFill>
                  <a:srgbClr val="FF0000"/>
                </a:solidFill>
              </a:rPr>
              <a:t>Disclosure</a:t>
            </a:r>
          </a:p>
        </p:txBody>
      </p:sp>
      <p:sp>
        <p:nvSpPr>
          <p:cNvPr id="3" name="Content Placeholder 2">
            <a:extLst>
              <a:ext uri="{FF2B5EF4-FFF2-40B4-BE49-F238E27FC236}">
                <a16:creationId xmlns:a16="http://schemas.microsoft.com/office/drawing/2014/main" id="{E8843C16-CFFA-4708-9B7E-37D01ADB1B26}"/>
              </a:ext>
            </a:extLst>
          </p:cNvPr>
          <p:cNvSpPr>
            <a:spLocks noGrp="1"/>
          </p:cNvSpPr>
          <p:nvPr>
            <p:ph sz="half" idx="1"/>
          </p:nvPr>
        </p:nvSpPr>
        <p:spPr>
          <a:xfrm>
            <a:off x="838200" y="1900518"/>
            <a:ext cx="10515600" cy="4234811"/>
          </a:xfrm>
        </p:spPr>
        <p:txBody>
          <a:bodyPr>
            <a:normAutofit fontScale="92500" lnSpcReduction="10000"/>
          </a:bodyPr>
          <a:lstStyle/>
          <a:p>
            <a:pPr marL="0" indent="0" algn="ctr">
              <a:buNone/>
            </a:pPr>
            <a:r>
              <a:rPr lang="en-US" sz="6000" b="1" dirty="0">
                <a:solidFill>
                  <a:srgbClr val="0070C0"/>
                </a:solidFill>
              </a:rPr>
              <a:t>I have </a:t>
            </a:r>
            <a:r>
              <a:rPr lang="en-US" sz="6000" b="1" dirty="0">
                <a:solidFill>
                  <a:srgbClr val="FF0000"/>
                </a:solidFill>
              </a:rPr>
              <a:t>NO</a:t>
            </a:r>
            <a:r>
              <a:rPr lang="en-US" sz="6000" b="1" dirty="0">
                <a:solidFill>
                  <a:srgbClr val="0070C0"/>
                </a:solidFill>
              </a:rPr>
              <a:t> </a:t>
            </a:r>
          </a:p>
          <a:p>
            <a:pPr marL="0" indent="0" algn="ctr">
              <a:buNone/>
            </a:pPr>
            <a:r>
              <a:rPr lang="en-US" sz="6000" b="1" dirty="0">
                <a:solidFill>
                  <a:srgbClr val="0070C0"/>
                </a:solidFill>
              </a:rPr>
              <a:t>actual or potential </a:t>
            </a:r>
          </a:p>
          <a:p>
            <a:pPr marL="0" indent="0" algn="ctr">
              <a:buNone/>
            </a:pPr>
            <a:r>
              <a:rPr lang="en-US" sz="6000" b="1" dirty="0">
                <a:solidFill>
                  <a:srgbClr val="0070C0"/>
                </a:solidFill>
              </a:rPr>
              <a:t>conflict of interest </a:t>
            </a:r>
          </a:p>
          <a:p>
            <a:pPr marL="0" indent="0" algn="ctr">
              <a:buNone/>
            </a:pPr>
            <a:r>
              <a:rPr lang="en-US" sz="6000" b="1" dirty="0">
                <a:solidFill>
                  <a:srgbClr val="0070C0"/>
                </a:solidFill>
              </a:rPr>
              <a:t>in relation to this </a:t>
            </a:r>
          </a:p>
          <a:p>
            <a:pPr marL="0" indent="0" algn="ctr">
              <a:buNone/>
            </a:pPr>
            <a:r>
              <a:rPr lang="en-US" sz="6000" b="1" dirty="0">
                <a:solidFill>
                  <a:srgbClr val="0070C0"/>
                </a:solidFill>
              </a:rPr>
              <a:t>presentation</a:t>
            </a:r>
            <a:endParaRPr lang="en-IN" sz="6000" b="1" dirty="0">
              <a:solidFill>
                <a:srgbClr val="0070C0"/>
              </a:solidFill>
            </a:endParaRPr>
          </a:p>
        </p:txBody>
      </p:sp>
    </p:spTree>
    <p:extLst>
      <p:ext uri="{BB962C8B-B14F-4D97-AF65-F5344CB8AC3E}">
        <p14:creationId xmlns:p14="http://schemas.microsoft.com/office/powerpoint/2010/main" val="3103795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8A9E987-4FAE-4C12-8A2E-6CC2FD42C43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65759" y="154118"/>
            <a:ext cx="11394831" cy="6578209"/>
          </a:xfrm>
        </p:spPr>
      </p:pic>
    </p:spTree>
    <p:extLst>
      <p:ext uri="{BB962C8B-B14F-4D97-AF65-F5344CB8AC3E}">
        <p14:creationId xmlns:p14="http://schemas.microsoft.com/office/powerpoint/2010/main" val="1923003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F2765-80EF-4717-8318-8207B6A434E0}"/>
              </a:ext>
            </a:extLst>
          </p:cNvPr>
          <p:cNvSpPr>
            <a:spLocks noGrp="1"/>
          </p:cNvSpPr>
          <p:nvPr>
            <p:ph type="title"/>
          </p:nvPr>
        </p:nvSpPr>
        <p:spPr>
          <a:xfrm>
            <a:off x="838200" y="165183"/>
            <a:ext cx="10515600" cy="1055712"/>
          </a:xfrm>
        </p:spPr>
        <p:txBody>
          <a:bodyPr>
            <a:normAutofit/>
          </a:bodyPr>
          <a:lstStyle/>
          <a:p>
            <a:pPr algn="ctr"/>
            <a:r>
              <a:rPr lang="en-IN" b="1" dirty="0">
                <a:solidFill>
                  <a:srgbClr val="FF0000"/>
                </a:solidFill>
              </a:rPr>
              <a:t>Concurrent model of Palliative Care</a:t>
            </a:r>
          </a:p>
        </p:txBody>
      </p:sp>
      <p:sp>
        <p:nvSpPr>
          <p:cNvPr id="3" name="Content Placeholder 2">
            <a:extLst>
              <a:ext uri="{FF2B5EF4-FFF2-40B4-BE49-F238E27FC236}">
                <a16:creationId xmlns:a16="http://schemas.microsoft.com/office/drawing/2014/main" id="{E78D707A-EC1C-43DB-B296-6D899AC5B8D5}"/>
              </a:ext>
            </a:extLst>
          </p:cNvPr>
          <p:cNvSpPr>
            <a:spLocks noGrp="1"/>
          </p:cNvSpPr>
          <p:nvPr>
            <p:ph sz="half" idx="1"/>
          </p:nvPr>
        </p:nvSpPr>
        <p:spPr>
          <a:xfrm>
            <a:off x="838199" y="1420838"/>
            <a:ext cx="10193595" cy="4419523"/>
          </a:xfrm>
        </p:spPr>
        <p:txBody>
          <a:bodyPr>
            <a:normAutofit fontScale="92500" lnSpcReduction="10000"/>
          </a:bodyPr>
          <a:lstStyle/>
          <a:p>
            <a:pPr marL="539750" indent="-539750">
              <a:buFont typeface="Wingdings" panose="05000000000000000000" pitchFamily="2" charset="2"/>
              <a:buChar char="§"/>
            </a:pPr>
            <a:r>
              <a:rPr lang="en-IN" sz="4000" b="1" dirty="0">
                <a:solidFill>
                  <a:schemeClr val="accent1"/>
                </a:solidFill>
              </a:rPr>
              <a:t>Cancer Clinic at Massachusetts general hospital</a:t>
            </a:r>
          </a:p>
          <a:p>
            <a:pPr marL="539750" indent="-539750">
              <a:buFont typeface="Wingdings" panose="05000000000000000000" pitchFamily="2" charset="2"/>
              <a:buChar char="§"/>
            </a:pPr>
            <a:r>
              <a:rPr lang="en-IN" sz="4000" b="1" dirty="0">
                <a:solidFill>
                  <a:schemeClr val="accent1"/>
                </a:solidFill>
              </a:rPr>
              <a:t>151 people with a new diagnosis of Incurable cancer (NSC- Lung)</a:t>
            </a:r>
          </a:p>
          <a:p>
            <a:pPr marL="539750" indent="-539750">
              <a:buFont typeface="Wingdings" panose="05000000000000000000" pitchFamily="2" charset="2"/>
              <a:buChar char="§"/>
            </a:pPr>
            <a:r>
              <a:rPr lang="en-IN" sz="4000" b="1" dirty="0">
                <a:solidFill>
                  <a:schemeClr val="accent1"/>
                </a:solidFill>
              </a:rPr>
              <a:t>All people received standard best chemotherapy</a:t>
            </a:r>
          </a:p>
          <a:p>
            <a:pPr marL="539750" indent="-539750">
              <a:buFont typeface="Wingdings" panose="05000000000000000000" pitchFamily="2" charset="2"/>
              <a:buChar char="§"/>
            </a:pPr>
            <a:r>
              <a:rPr lang="en-IN" sz="4000" b="1" dirty="0">
                <a:solidFill>
                  <a:schemeClr val="accent1"/>
                </a:solidFill>
              </a:rPr>
              <a:t>Half of people randomly assigned to also receive simultaneous palliative care</a:t>
            </a:r>
          </a:p>
        </p:txBody>
      </p:sp>
      <p:sp>
        <p:nvSpPr>
          <p:cNvPr id="5" name="Rectangle 4">
            <a:extLst>
              <a:ext uri="{FF2B5EF4-FFF2-40B4-BE49-F238E27FC236}">
                <a16:creationId xmlns:a16="http://schemas.microsoft.com/office/drawing/2014/main" id="{363ADB3A-B5C4-48AF-B56D-4A50E65FC509}"/>
              </a:ext>
            </a:extLst>
          </p:cNvPr>
          <p:cNvSpPr/>
          <p:nvPr/>
        </p:nvSpPr>
        <p:spPr>
          <a:xfrm>
            <a:off x="3217002" y="6092764"/>
            <a:ext cx="4865114" cy="461665"/>
          </a:xfrm>
          <a:prstGeom prst="rect">
            <a:avLst/>
          </a:prstGeom>
          <a:noFill/>
        </p:spPr>
        <p:txBody>
          <a:bodyPr wrap="square" lIns="91440" tIns="45720" rIns="91440" bIns="45720">
            <a:spAutoFit/>
          </a:bodyPr>
          <a:lstStyle/>
          <a:p>
            <a:pPr algn="ctr"/>
            <a:r>
              <a:rPr lang="en-US" sz="2400" dirty="0" err="1">
                <a:ln w="0"/>
                <a:solidFill>
                  <a:srgbClr val="FF0000"/>
                </a:solidFill>
                <a:effectLst>
                  <a:outerShdw blurRad="38100" dist="25400" dir="5400000" algn="ctr" rotWithShape="0">
                    <a:srgbClr val="6E747A">
                      <a:alpha val="43000"/>
                    </a:srgbClr>
                  </a:outerShdw>
                </a:effectLst>
              </a:rPr>
              <a:t>Temel</a:t>
            </a:r>
            <a:r>
              <a:rPr lang="en-US" sz="2400" dirty="0">
                <a:ln w="0"/>
                <a:solidFill>
                  <a:srgbClr val="FF0000"/>
                </a:solidFill>
                <a:effectLst>
                  <a:outerShdw blurRad="38100" dist="25400" dir="5400000" algn="ctr" rotWithShape="0">
                    <a:srgbClr val="6E747A">
                      <a:alpha val="43000"/>
                    </a:srgbClr>
                  </a:outerShdw>
                </a:effectLst>
              </a:rPr>
              <a:t> et al. NEJM 2010:363:733-42</a:t>
            </a:r>
            <a:endParaRPr lang="en-US" sz="24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09918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B770B2-774C-4CCE-BC72-83B017AC1886}"/>
              </a:ext>
            </a:extLst>
          </p:cNvPr>
          <p:cNvSpPr>
            <a:spLocks noGrp="1"/>
          </p:cNvSpPr>
          <p:nvPr>
            <p:ph type="title"/>
          </p:nvPr>
        </p:nvSpPr>
        <p:spPr>
          <a:xfrm>
            <a:off x="838200" y="194873"/>
            <a:ext cx="10515600" cy="833914"/>
          </a:xfrm>
        </p:spPr>
        <p:txBody>
          <a:bodyPr>
            <a:normAutofit/>
          </a:bodyPr>
          <a:lstStyle/>
          <a:p>
            <a:pPr algn="ctr"/>
            <a:r>
              <a:rPr lang="en-IN" b="1" dirty="0">
                <a:solidFill>
                  <a:srgbClr val="FF0000"/>
                </a:solidFill>
              </a:rPr>
              <a:t>Evidence of Benefit</a:t>
            </a:r>
          </a:p>
        </p:txBody>
      </p:sp>
      <p:pic>
        <p:nvPicPr>
          <p:cNvPr id="3" name="Content Placeholder 2">
            <a:extLst>
              <a:ext uri="{FF2B5EF4-FFF2-40B4-BE49-F238E27FC236}">
                <a16:creationId xmlns:a16="http://schemas.microsoft.com/office/drawing/2014/main" id="{578852D3-981E-43FF-B49B-6EBE4B71981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63624" y="1434904"/>
            <a:ext cx="5532965" cy="4657860"/>
          </a:xfrm>
        </p:spPr>
      </p:pic>
      <p:sp>
        <p:nvSpPr>
          <p:cNvPr id="6" name="Content Placeholder 5">
            <a:extLst>
              <a:ext uri="{FF2B5EF4-FFF2-40B4-BE49-F238E27FC236}">
                <a16:creationId xmlns:a16="http://schemas.microsoft.com/office/drawing/2014/main" id="{DBB271F3-74A5-4A3C-873D-B917063C915F}"/>
              </a:ext>
            </a:extLst>
          </p:cNvPr>
          <p:cNvSpPr>
            <a:spLocks noGrp="1"/>
          </p:cNvSpPr>
          <p:nvPr>
            <p:ph sz="half" idx="2"/>
          </p:nvPr>
        </p:nvSpPr>
        <p:spPr>
          <a:xfrm>
            <a:off x="6521352" y="1424466"/>
            <a:ext cx="5007024" cy="4668298"/>
          </a:xfrm>
        </p:spPr>
        <p:txBody>
          <a:bodyPr>
            <a:normAutofit/>
          </a:bodyPr>
          <a:lstStyle/>
          <a:p>
            <a:r>
              <a:rPr lang="en-IN" sz="3200" b="1" dirty="0">
                <a:solidFill>
                  <a:schemeClr val="accent1"/>
                </a:solidFill>
              </a:rPr>
              <a:t>Better quality of life</a:t>
            </a:r>
          </a:p>
          <a:p>
            <a:r>
              <a:rPr lang="en-IN" sz="3200" b="1" dirty="0">
                <a:solidFill>
                  <a:schemeClr val="accent1"/>
                </a:solidFill>
              </a:rPr>
              <a:t>Improved symptoms: pain, dyspnoea, nausea</a:t>
            </a:r>
          </a:p>
          <a:p>
            <a:r>
              <a:rPr lang="en-IN" sz="3200" b="1" dirty="0">
                <a:solidFill>
                  <a:schemeClr val="accent1"/>
                </a:solidFill>
              </a:rPr>
              <a:t>Less depression</a:t>
            </a:r>
          </a:p>
          <a:p>
            <a:r>
              <a:rPr lang="en-IN" sz="3200" b="1" dirty="0">
                <a:solidFill>
                  <a:schemeClr val="accent1"/>
                </a:solidFill>
              </a:rPr>
              <a:t>Less likely to receive aggressive care at the </a:t>
            </a:r>
            <a:r>
              <a:rPr lang="en-IN" b="1" dirty="0">
                <a:solidFill>
                  <a:schemeClr val="accent1"/>
                </a:solidFill>
              </a:rPr>
              <a:t>EOL</a:t>
            </a:r>
          </a:p>
          <a:p>
            <a:r>
              <a:rPr lang="en-IN" sz="3200" b="1" dirty="0">
                <a:solidFill>
                  <a:schemeClr val="accent1"/>
                </a:solidFill>
              </a:rPr>
              <a:t>Longer life by 2.7 months on average survival: 11.6 vs 8.9 months.</a:t>
            </a:r>
          </a:p>
          <a:p>
            <a:endParaRPr lang="en-IN" dirty="0"/>
          </a:p>
        </p:txBody>
      </p:sp>
      <p:sp>
        <p:nvSpPr>
          <p:cNvPr id="7" name="Rectangle 6">
            <a:extLst>
              <a:ext uri="{FF2B5EF4-FFF2-40B4-BE49-F238E27FC236}">
                <a16:creationId xmlns:a16="http://schemas.microsoft.com/office/drawing/2014/main" id="{C9F43A87-5402-43F1-A2FF-554CDF8A156B}"/>
              </a:ext>
            </a:extLst>
          </p:cNvPr>
          <p:cNvSpPr/>
          <p:nvPr/>
        </p:nvSpPr>
        <p:spPr>
          <a:xfrm>
            <a:off x="838200" y="6298826"/>
            <a:ext cx="4870748" cy="400110"/>
          </a:xfrm>
          <a:prstGeom prst="rect">
            <a:avLst/>
          </a:prstGeom>
          <a:noFill/>
        </p:spPr>
        <p:txBody>
          <a:bodyPr wrap="square" lIns="91440" tIns="45720" rIns="91440" bIns="45720">
            <a:spAutoFit/>
          </a:bodyPr>
          <a:lstStyle/>
          <a:p>
            <a:pPr algn="ctr"/>
            <a:r>
              <a:rPr lang="en-US" sz="2000" dirty="0" err="1">
                <a:ln w="0"/>
                <a:solidFill>
                  <a:srgbClr val="FF0000"/>
                </a:solidFill>
                <a:effectLst>
                  <a:outerShdw blurRad="38100" dist="25400" dir="5400000" algn="ctr" rotWithShape="0">
                    <a:srgbClr val="6E747A">
                      <a:alpha val="43000"/>
                    </a:srgbClr>
                  </a:outerShdw>
                </a:effectLst>
              </a:rPr>
              <a:t>Temel</a:t>
            </a:r>
            <a:r>
              <a:rPr lang="en-US" sz="2000" dirty="0">
                <a:ln w="0"/>
                <a:solidFill>
                  <a:srgbClr val="FF0000"/>
                </a:solidFill>
                <a:effectLst>
                  <a:outerShdw blurRad="38100" dist="25400" dir="5400000" algn="ctr" rotWithShape="0">
                    <a:srgbClr val="6E747A">
                      <a:alpha val="43000"/>
                    </a:srgbClr>
                  </a:outerShdw>
                </a:effectLst>
              </a:rPr>
              <a:t> et al. NEJM 2010:363:733-42</a:t>
            </a:r>
            <a:endParaRPr lang="en-US" sz="20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94007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9737F5B-B5FA-4112-9B6A-6587EEF32D4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91555" y="2313096"/>
            <a:ext cx="5422160" cy="2904447"/>
          </a:xfrm>
        </p:spPr>
      </p:pic>
      <p:pic>
        <p:nvPicPr>
          <p:cNvPr id="8" name="Content Placeholder 7">
            <a:extLst>
              <a:ext uri="{FF2B5EF4-FFF2-40B4-BE49-F238E27FC236}">
                <a16:creationId xmlns:a16="http://schemas.microsoft.com/office/drawing/2014/main" id="{4B802862-2098-4D23-8509-DCE179165867}"/>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25628" r="16545"/>
          <a:stretch/>
        </p:blipFill>
        <p:spPr>
          <a:xfrm>
            <a:off x="6278287" y="1445342"/>
            <a:ext cx="5301998" cy="5025288"/>
          </a:xfrm>
        </p:spPr>
      </p:pic>
      <p:sp>
        <p:nvSpPr>
          <p:cNvPr id="9" name="Rectangle 8">
            <a:extLst>
              <a:ext uri="{FF2B5EF4-FFF2-40B4-BE49-F238E27FC236}">
                <a16:creationId xmlns:a16="http://schemas.microsoft.com/office/drawing/2014/main" id="{D90E1CB9-A648-436F-8DEC-2DE53CE145EF}"/>
              </a:ext>
            </a:extLst>
          </p:cNvPr>
          <p:cNvSpPr/>
          <p:nvPr/>
        </p:nvSpPr>
        <p:spPr>
          <a:xfrm>
            <a:off x="359208" y="193870"/>
            <a:ext cx="10554597" cy="923330"/>
          </a:xfrm>
          <a:prstGeom prst="rect">
            <a:avLst/>
          </a:prstGeom>
          <a:noFill/>
        </p:spPr>
        <p:txBody>
          <a:bodyPr wrap="square" lIns="91440" tIns="45720" rIns="91440" bIns="45720">
            <a:spAutoFit/>
          </a:bodyPr>
          <a:lstStyle/>
          <a:p>
            <a:pPr algn="ctr"/>
            <a:r>
              <a:rPr lang="en-US" sz="5400" b="0" cap="none" spc="0" dirty="0">
                <a:ln w="0"/>
                <a:solidFill>
                  <a:srgbClr val="FF0000"/>
                </a:solidFill>
                <a:effectLst>
                  <a:outerShdw blurRad="38100" dist="25400" dir="5400000" algn="ctr" rotWithShape="0">
                    <a:srgbClr val="6E747A">
                      <a:alpha val="43000"/>
                    </a:srgbClr>
                  </a:outerShdw>
                </a:effectLst>
              </a:rPr>
              <a:t>Burden of health  related suffering</a:t>
            </a:r>
          </a:p>
        </p:txBody>
      </p:sp>
    </p:spTree>
    <p:extLst>
      <p:ext uri="{BB962C8B-B14F-4D97-AF65-F5344CB8AC3E}">
        <p14:creationId xmlns:p14="http://schemas.microsoft.com/office/powerpoint/2010/main" val="2432661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descr="C:\Users\Sandhya Avinash\Desktop\DL-MaVXXkAA6UA0.jpg">
            <a:extLst>
              <a:ext uri="{FF2B5EF4-FFF2-40B4-BE49-F238E27FC236}">
                <a16:creationId xmlns:a16="http://schemas.microsoft.com/office/drawing/2014/main" id="{E97D4DF9-C4F5-41FE-A15D-6DF6BA7C886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4448" y="340658"/>
            <a:ext cx="11367246" cy="6517341"/>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B770B2-774C-4CCE-BC72-83B017AC1886}"/>
              </a:ext>
            </a:extLst>
          </p:cNvPr>
          <p:cNvSpPr>
            <a:spLocks noGrp="1"/>
          </p:cNvSpPr>
          <p:nvPr>
            <p:ph type="title"/>
          </p:nvPr>
        </p:nvSpPr>
        <p:spPr>
          <a:xfrm>
            <a:off x="838200" y="143907"/>
            <a:ext cx="10515600" cy="939305"/>
          </a:xfrm>
        </p:spPr>
        <p:txBody>
          <a:bodyPr>
            <a:normAutofit/>
          </a:bodyPr>
          <a:lstStyle/>
          <a:p>
            <a:pPr algn="ctr"/>
            <a:r>
              <a:rPr lang="en-IN" sz="4800" b="1" dirty="0">
                <a:solidFill>
                  <a:srgbClr val="FF0000"/>
                </a:solidFill>
              </a:rPr>
              <a:t>Palliative Care: What patients need …</a:t>
            </a:r>
          </a:p>
        </p:txBody>
      </p:sp>
      <p:sp>
        <p:nvSpPr>
          <p:cNvPr id="5" name="Content Placeholder 4">
            <a:extLst>
              <a:ext uri="{FF2B5EF4-FFF2-40B4-BE49-F238E27FC236}">
                <a16:creationId xmlns:a16="http://schemas.microsoft.com/office/drawing/2014/main" id="{76CF725C-DB0B-4AF6-B4F4-3AC85AD439E4}"/>
              </a:ext>
            </a:extLst>
          </p:cNvPr>
          <p:cNvSpPr>
            <a:spLocks noGrp="1"/>
          </p:cNvSpPr>
          <p:nvPr>
            <p:ph sz="half" idx="1"/>
          </p:nvPr>
        </p:nvSpPr>
        <p:spPr>
          <a:xfrm>
            <a:off x="1216269" y="1374737"/>
            <a:ext cx="9759461" cy="4180274"/>
          </a:xfrm>
        </p:spPr>
        <p:txBody>
          <a:bodyPr>
            <a:normAutofit/>
          </a:bodyPr>
          <a:lstStyle/>
          <a:p>
            <a:pPr marL="884238" indent="-884238">
              <a:buFont typeface="Wingdings" panose="05000000000000000000" pitchFamily="2" charset="2"/>
              <a:buChar char="ü"/>
            </a:pPr>
            <a:r>
              <a:rPr lang="en-IN" sz="4800" b="1" dirty="0">
                <a:solidFill>
                  <a:schemeClr val="accent1"/>
                </a:solidFill>
              </a:rPr>
              <a:t>Palliation of symptoms</a:t>
            </a:r>
          </a:p>
          <a:p>
            <a:pPr marL="884238" indent="-884238">
              <a:buFont typeface="Wingdings" panose="05000000000000000000" pitchFamily="2" charset="2"/>
              <a:buChar char="ü"/>
            </a:pPr>
            <a:r>
              <a:rPr lang="en-IN" sz="4800" b="1" dirty="0">
                <a:solidFill>
                  <a:schemeClr val="accent1"/>
                </a:solidFill>
              </a:rPr>
              <a:t>Clear communications</a:t>
            </a:r>
          </a:p>
          <a:p>
            <a:pPr marL="914400" lvl="2" indent="0">
              <a:buNone/>
            </a:pPr>
            <a:r>
              <a:rPr lang="en-IN" sz="3600" dirty="0">
                <a:solidFill>
                  <a:schemeClr val="accent1"/>
                </a:solidFill>
              </a:rPr>
              <a:t>About illness, treatment and help with making decisions</a:t>
            </a:r>
          </a:p>
          <a:p>
            <a:pPr marL="884238" indent="-884238">
              <a:buFont typeface="Wingdings" panose="05000000000000000000" pitchFamily="2" charset="2"/>
              <a:buChar char="ü"/>
            </a:pPr>
            <a:r>
              <a:rPr lang="en-IN" sz="4800" b="1" dirty="0">
                <a:solidFill>
                  <a:schemeClr val="accent1"/>
                </a:solidFill>
              </a:rPr>
              <a:t>Psycho-social support</a:t>
            </a:r>
          </a:p>
          <a:p>
            <a:pPr marL="914400" lvl="2" indent="0">
              <a:buNone/>
            </a:pPr>
            <a:r>
              <a:rPr lang="en-IN" sz="3600" dirty="0">
                <a:solidFill>
                  <a:schemeClr val="accent1"/>
                </a:solidFill>
              </a:rPr>
              <a:t>Emotional, Social and Spiritual</a:t>
            </a:r>
          </a:p>
          <a:p>
            <a:pPr marL="0" indent="0">
              <a:buNone/>
            </a:pPr>
            <a:endParaRPr lang="en-IN" sz="4800" dirty="0">
              <a:solidFill>
                <a:srgbClr val="00B0F0"/>
              </a:solidFill>
            </a:endParaRPr>
          </a:p>
        </p:txBody>
      </p:sp>
      <p:sp>
        <p:nvSpPr>
          <p:cNvPr id="9" name="Rectangle 8">
            <a:extLst>
              <a:ext uri="{FF2B5EF4-FFF2-40B4-BE49-F238E27FC236}">
                <a16:creationId xmlns:a16="http://schemas.microsoft.com/office/drawing/2014/main" id="{9CF997C3-0593-4332-925B-2FD8F3236F8B}"/>
              </a:ext>
            </a:extLst>
          </p:cNvPr>
          <p:cNvSpPr/>
          <p:nvPr/>
        </p:nvSpPr>
        <p:spPr>
          <a:xfrm>
            <a:off x="2995464" y="5846536"/>
            <a:ext cx="5680968" cy="707886"/>
          </a:xfrm>
          <a:prstGeom prst="rect">
            <a:avLst/>
          </a:prstGeom>
          <a:noFill/>
        </p:spPr>
        <p:txBody>
          <a:bodyPr wrap="square" lIns="91440" tIns="45720" rIns="91440" bIns="45720">
            <a:spAutoFit/>
          </a:bodyPr>
          <a:lstStyle/>
          <a:p>
            <a:pPr algn="ctr"/>
            <a:r>
              <a:rPr lang="en-US" sz="2000" dirty="0" err="1">
                <a:ln w="0"/>
                <a:solidFill>
                  <a:srgbClr val="FF0000"/>
                </a:solidFill>
                <a:effectLst>
                  <a:outerShdw blurRad="38100" dist="25400" dir="5400000" algn="ctr" rotWithShape="0">
                    <a:srgbClr val="6E747A">
                      <a:alpha val="43000"/>
                    </a:srgbClr>
                  </a:outerShdw>
                </a:effectLst>
              </a:rPr>
              <a:t>Steinhauser</a:t>
            </a:r>
            <a:r>
              <a:rPr lang="en-US" sz="2000" dirty="0">
                <a:ln w="0"/>
                <a:solidFill>
                  <a:srgbClr val="FF0000"/>
                </a:solidFill>
                <a:effectLst>
                  <a:outerShdw blurRad="38100" dist="25400" dir="5400000" algn="ctr" rotWithShape="0">
                    <a:srgbClr val="6E747A">
                      <a:alpha val="43000"/>
                    </a:srgbClr>
                  </a:outerShdw>
                </a:effectLst>
              </a:rPr>
              <a:t> et al.  Ann Int Med 2000:132:825-32</a:t>
            </a:r>
          </a:p>
          <a:p>
            <a:pPr algn="ctr"/>
            <a:r>
              <a:rPr lang="en-US" sz="2000" dirty="0">
                <a:ln w="0"/>
                <a:solidFill>
                  <a:srgbClr val="FF0000"/>
                </a:solidFill>
                <a:effectLst>
                  <a:outerShdw blurRad="38100" dist="25400" dir="5400000" algn="ctr" rotWithShape="0">
                    <a:srgbClr val="6E747A">
                      <a:alpha val="43000"/>
                    </a:srgbClr>
                  </a:outerShdw>
                </a:effectLst>
              </a:rPr>
              <a:t>Singer et al. JAMA 1999:281:163-8</a:t>
            </a:r>
          </a:p>
        </p:txBody>
      </p:sp>
    </p:spTree>
    <p:extLst>
      <p:ext uri="{BB962C8B-B14F-4D97-AF65-F5344CB8AC3E}">
        <p14:creationId xmlns:p14="http://schemas.microsoft.com/office/powerpoint/2010/main" val="2084325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CE00A9A-DCF7-460A-87B5-5B7519BFD21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56347" y="256181"/>
            <a:ext cx="11479306" cy="6345638"/>
          </a:xfrm>
        </p:spPr>
      </p:pic>
    </p:spTree>
    <p:extLst>
      <p:ext uri="{BB962C8B-B14F-4D97-AF65-F5344CB8AC3E}">
        <p14:creationId xmlns:p14="http://schemas.microsoft.com/office/powerpoint/2010/main" val="1662316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2828-61B2-4494-9D94-ECEBF40E4DB1}"/>
              </a:ext>
            </a:extLst>
          </p:cNvPr>
          <p:cNvSpPr>
            <a:spLocks noGrp="1"/>
          </p:cNvSpPr>
          <p:nvPr>
            <p:ph type="title"/>
          </p:nvPr>
        </p:nvSpPr>
        <p:spPr>
          <a:xfrm>
            <a:off x="838200" y="253218"/>
            <a:ext cx="10515600" cy="785167"/>
          </a:xfrm>
        </p:spPr>
        <p:txBody>
          <a:bodyPr>
            <a:normAutofit fontScale="90000"/>
          </a:bodyPr>
          <a:lstStyle/>
          <a:p>
            <a:pPr algn="ctr"/>
            <a:r>
              <a:rPr lang="en-IN" b="1" dirty="0">
                <a:solidFill>
                  <a:srgbClr val="FF0000"/>
                </a:solidFill>
              </a:rPr>
              <a:t>Prevalence of symptoms in serious illnesses</a:t>
            </a:r>
          </a:p>
        </p:txBody>
      </p:sp>
      <p:pic>
        <p:nvPicPr>
          <p:cNvPr id="5" name="Content Placeholder 4">
            <a:extLst>
              <a:ext uri="{FF2B5EF4-FFF2-40B4-BE49-F238E27FC236}">
                <a16:creationId xmlns:a16="http://schemas.microsoft.com/office/drawing/2014/main" id="{2F9B9AC5-5FCE-4133-8A5A-617129327F7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15102" y="1297758"/>
            <a:ext cx="7840246" cy="5307023"/>
          </a:xfrm>
        </p:spPr>
      </p:pic>
    </p:spTree>
    <p:extLst>
      <p:ext uri="{BB962C8B-B14F-4D97-AF65-F5344CB8AC3E}">
        <p14:creationId xmlns:p14="http://schemas.microsoft.com/office/powerpoint/2010/main" val="3915757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F54-14AF-450F-81DC-54A26981A678}"/>
              </a:ext>
            </a:extLst>
          </p:cNvPr>
          <p:cNvSpPr>
            <a:spLocks noGrp="1"/>
          </p:cNvSpPr>
          <p:nvPr>
            <p:ph type="title"/>
          </p:nvPr>
        </p:nvSpPr>
        <p:spPr>
          <a:xfrm>
            <a:off x="838200" y="276635"/>
            <a:ext cx="10515600" cy="1325563"/>
          </a:xfrm>
        </p:spPr>
        <p:txBody>
          <a:bodyPr>
            <a:normAutofit fontScale="90000"/>
          </a:bodyPr>
          <a:lstStyle/>
          <a:p>
            <a:pPr algn="ctr"/>
            <a:r>
              <a:rPr lang="en-IN" sz="5400" b="1" dirty="0">
                <a:solidFill>
                  <a:srgbClr val="FF0000"/>
                </a:solidFill>
              </a:rPr>
              <a:t>Palliation of symptoms- Conclusion</a:t>
            </a:r>
          </a:p>
        </p:txBody>
      </p:sp>
      <p:sp>
        <p:nvSpPr>
          <p:cNvPr id="4" name="Content Placeholder 3">
            <a:extLst>
              <a:ext uri="{FF2B5EF4-FFF2-40B4-BE49-F238E27FC236}">
                <a16:creationId xmlns:a16="http://schemas.microsoft.com/office/drawing/2014/main" id="{E8983391-2016-452A-8E54-045C3D9F67E8}"/>
              </a:ext>
            </a:extLst>
          </p:cNvPr>
          <p:cNvSpPr>
            <a:spLocks noGrp="1"/>
          </p:cNvSpPr>
          <p:nvPr>
            <p:ph sz="half" idx="2"/>
          </p:nvPr>
        </p:nvSpPr>
        <p:spPr>
          <a:xfrm>
            <a:off x="838200" y="1818047"/>
            <a:ext cx="10515600" cy="4444641"/>
          </a:xfrm>
        </p:spPr>
        <p:txBody>
          <a:bodyPr>
            <a:normAutofit/>
          </a:bodyPr>
          <a:lstStyle/>
          <a:p>
            <a:pPr marL="1079500" lvl="1" indent="-622300">
              <a:buFont typeface="Wingdings" panose="05000000000000000000" pitchFamily="2" charset="2"/>
              <a:buChar char="Ø"/>
            </a:pPr>
            <a:r>
              <a:rPr lang="en-IN" sz="4800" b="1" dirty="0">
                <a:solidFill>
                  <a:schemeClr val="accent1"/>
                </a:solidFill>
              </a:rPr>
              <a:t>People with serious illness have many distressing symptoms that need treatment</a:t>
            </a:r>
          </a:p>
          <a:p>
            <a:pPr marL="1079500" lvl="1" indent="-622300">
              <a:buFont typeface="Wingdings" panose="05000000000000000000" pitchFamily="2" charset="2"/>
              <a:buChar char="Ø"/>
            </a:pPr>
            <a:r>
              <a:rPr lang="en-IN" sz="4800" b="1" dirty="0">
                <a:solidFill>
                  <a:schemeClr val="accent1"/>
                </a:solidFill>
              </a:rPr>
              <a:t>Relief of symptoms is Job # 1</a:t>
            </a:r>
          </a:p>
          <a:p>
            <a:pPr marL="1889125" lvl="3" indent="-517525">
              <a:buFont typeface="Wingdings" panose="05000000000000000000" pitchFamily="2" charset="2"/>
              <a:buChar char="ü"/>
            </a:pPr>
            <a:r>
              <a:rPr lang="en-IN" sz="3800" b="1" dirty="0">
                <a:solidFill>
                  <a:schemeClr val="accent1"/>
                </a:solidFill>
              </a:rPr>
              <a:t>Ask about common symptoms</a:t>
            </a:r>
          </a:p>
          <a:p>
            <a:pPr marL="1889125" lvl="3" indent="-517525">
              <a:buFont typeface="Wingdings" panose="05000000000000000000" pitchFamily="2" charset="2"/>
              <a:buChar char="ü"/>
            </a:pPr>
            <a:r>
              <a:rPr lang="en-IN" sz="3800" b="1" dirty="0">
                <a:solidFill>
                  <a:schemeClr val="accent1"/>
                </a:solidFill>
              </a:rPr>
              <a:t>Treat aggressively</a:t>
            </a:r>
          </a:p>
        </p:txBody>
      </p:sp>
    </p:spTree>
    <p:extLst>
      <p:ext uri="{BB962C8B-B14F-4D97-AF65-F5344CB8AC3E}">
        <p14:creationId xmlns:p14="http://schemas.microsoft.com/office/powerpoint/2010/main" val="4115216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2828-61B2-4494-9D94-ECEBF40E4DB1}"/>
              </a:ext>
            </a:extLst>
          </p:cNvPr>
          <p:cNvSpPr>
            <a:spLocks noGrp="1"/>
          </p:cNvSpPr>
          <p:nvPr>
            <p:ph type="title"/>
          </p:nvPr>
        </p:nvSpPr>
        <p:spPr>
          <a:xfrm>
            <a:off x="838200" y="365125"/>
            <a:ext cx="10515600" cy="1196389"/>
          </a:xfrm>
        </p:spPr>
        <p:txBody>
          <a:bodyPr>
            <a:normAutofit/>
          </a:bodyPr>
          <a:lstStyle/>
          <a:p>
            <a:pPr algn="ctr"/>
            <a:r>
              <a:rPr lang="en-IN" sz="7200" b="1" dirty="0">
                <a:solidFill>
                  <a:srgbClr val="FF0000"/>
                </a:solidFill>
              </a:rPr>
              <a:t>Palliation of symptoms</a:t>
            </a:r>
          </a:p>
        </p:txBody>
      </p:sp>
      <p:sp>
        <p:nvSpPr>
          <p:cNvPr id="3" name="Content Placeholder 2">
            <a:extLst>
              <a:ext uri="{FF2B5EF4-FFF2-40B4-BE49-F238E27FC236}">
                <a16:creationId xmlns:a16="http://schemas.microsoft.com/office/drawing/2014/main" id="{54E724AD-0ADC-4FBA-9BA1-081BC412C6F3}"/>
              </a:ext>
            </a:extLst>
          </p:cNvPr>
          <p:cNvSpPr>
            <a:spLocks noGrp="1"/>
          </p:cNvSpPr>
          <p:nvPr>
            <p:ph sz="half" idx="1"/>
          </p:nvPr>
        </p:nvSpPr>
        <p:spPr>
          <a:xfrm>
            <a:off x="838200" y="2005781"/>
            <a:ext cx="10515600" cy="4070553"/>
          </a:xfrm>
        </p:spPr>
        <p:txBody>
          <a:bodyPr>
            <a:normAutofit/>
          </a:bodyPr>
          <a:lstStyle/>
          <a:p>
            <a:pPr marL="0" indent="0">
              <a:buNone/>
            </a:pPr>
            <a:r>
              <a:rPr lang="en-IN" sz="5400" b="1" dirty="0">
                <a:solidFill>
                  <a:schemeClr val="accent1"/>
                </a:solidFill>
              </a:rPr>
              <a:t>So many symptoms can be relieved by relatively simple interventions</a:t>
            </a:r>
          </a:p>
          <a:p>
            <a:pPr marL="0" indent="0">
              <a:buNone/>
            </a:pPr>
            <a:endParaRPr lang="en-IN" sz="900" b="1" dirty="0">
              <a:solidFill>
                <a:schemeClr val="accent1"/>
              </a:solidFill>
            </a:endParaRPr>
          </a:p>
          <a:p>
            <a:pPr marL="1485900" lvl="1" indent="-1028700">
              <a:buFont typeface="+mj-lt"/>
              <a:buAutoNum type="romanUcPeriod"/>
            </a:pPr>
            <a:r>
              <a:rPr lang="en-IN" sz="4800" b="1" dirty="0">
                <a:solidFill>
                  <a:schemeClr val="accent1"/>
                </a:solidFill>
              </a:rPr>
              <a:t>Pharmacological </a:t>
            </a:r>
          </a:p>
          <a:p>
            <a:pPr marL="1485900" lvl="1" indent="-1028700">
              <a:buFont typeface="+mj-lt"/>
              <a:buAutoNum type="romanUcPeriod"/>
            </a:pPr>
            <a:r>
              <a:rPr lang="en-IN" sz="4800" b="1" dirty="0">
                <a:solidFill>
                  <a:schemeClr val="accent1"/>
                </a:solidFill>
              </a:rPr>
              <a:t>Non-pharmacological</a:t>
            </a:r>
          </a:p>
        </p:txBody>
      </p:sp>
    </p:spTree>
    <p:extLst>
      <p:ext uri="{BB962C8B-B14F-4D97-AF65-F5344CB8AC3E}">
        <p14:creationId xmlns:p14="http://schemas.microsoft.com/office/powerpoint/2010/main" val="3137475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5121281-1B4B-4FF3-955D-B3F127BAD1B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38594" y="217826"/>
            <a:ext cx="11693576" cy="6425862"/>
          </a:xfrm>
        </p:spPr>
      </p:pic>
    </p:spTree>
    <p:extLst>
      <p:ext uri="{BB962C8B-B14F-4D97-AF65-F5344CB8AC3E}">
        <p14:creationId xmlns:p14="http://schemas.microsoft.com/office/powerpoint/2010/main" val="101412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8B01F5F-A176-4B30-A3BC-EFFA23DB4A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476" y="0"/>
            <a:ext cx="12197952" cy="6858000"/>
          </a:xfrm>
        </p:spPr>
      </p:pic>
    </p:spTree>
    <p:extLst>
      <p:ext uri="{BB962C8B-B14F-4D97-AF65-F5344CB8AC3E}">
        <p14:creationId xmlns:p14="http://schemas.microsoft.com/office/powerpoint/2010/main" val="2311727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06994-5780-4D3F-A20D-37DEAE2A9649}"/>
              </a:ext>
            </a:extLst>
          </p:cNvPr>
          <p:cNvSpPr>
            <a:spLocks noGrp="1"/>
          </p:cNvSpPr>
          <p:nvPr>
            <p:ph type="title"/>
          </p:nvPr>
        </p:nvSpPr>
        <p:spPr>
          <a:xfrm>
            <a:off x="838200" y="270123"/>
            <a:ext cx="10515600" cy="1325563"/>
          </a:xfrm>
        </p:spPr>
        <p:txBody>
          <a:bodyPr>
            <a:normAutofit fontScale="90000"/>
          </a:bodyPr>
          <a:lstStyle/>
          <a:p>
            <a:pPr algn="ctr"/>
            <a:r>
              <a:rPr lang="en-US" dirty="0">
                <a:solidFill>
                  <a:srgbClr val="0070C0"/>
                </a:solidFill>
                <a:latin typeface="Arial Black" panose="020B0A04020102020204" pitchFamily="34" charset="0"/>
              </a:rPr>
              <a:t>Patient-Physician Communication: </a:t>
            </a:r>
            <a:br>
              <a:rPr lang="en-US" dirty="0">
                <a:solidFill>
                  <a:srgbClr val="0070C0"/>
                </a:solidFill>
                <a:latin typeface="Arial Black" panose="020B0A04020102020204" pitchFamily="34" charset="0"/>
              </a:rPr>
            </a:br>
            <a:r>
              <a:rPr lang="en-US" dirty="0">
                <a:solidFill>
                  <a:srgbClr val="0070C0"/>
                </a:solidFill>
                <a:latin typeface="Arial Black" panose="020B0A04020102020204" pitchFamily="34" charset="0"/>
              </a:rPr>
              <a:t>Why and How</a:t>
            </a:r>
            <a:endParaRPr lang="en-IN" dirty="0">
              <a:solidFill>
                <a:srgbClr val="0070C0"/>
              </a:solidFill>
              <a:latin typeface="Arial Black" panose="020B0A04020102020204" pitchFamily="34" charset="0"/>
            </a:endParaRPr>
          </a:p>
        </p:txBody>
      </p:sp>
      <p:pic>
        <p:nvPicPr>
          <p:cNvPr id="5" name="Content Placeholder 4">
            <a:extLst>
              <a:ext uri="{FF2B5EF4-FFF2-40B4-BE49-F238E27FC236}">
                <a16:creationId xmlns:a16="http://schemas.microsoft.com/office/drawing/2014/main" id="{0F0AB7F4-FB6C-4023-AE81-8726BBAA1C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87584" y="1958473"/>
            <a:ext cx="5462649" cy="4735967"/>
          </a:xfrm>
        </p:spPr>
      </p:pic>
    </p:spTree>
    <p:extLst>
      <p:ext uri="{BB962C8B-B14F-4D97-AF65-F5344CB8AC3E}">
        <p14:creationId xmlns:p14="http://schemas.microsoft.com/office/powerpoint/2010/main" val="502649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745F25D-E66C-4E5C-88F4-89FE4C9128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11034" y="289592"/>
            <a:ext cx="4329926" cy="5217929"/>
          </a:xfrm>
        </p:spPr>
      </p:pic>
      <p:sp>
        <p:nvSpPr>
          <p:cNvPr id="6" name="TextBox 5">
            <a:extLst>
              <a:ext uri="{FF2B5EF4-FFF2-40B4-BE49-F238E27FC236}">
                <a16:creationId xmlns:a16="http://schemas.microsoft.com/office/drawing/2014/main" id="{CC1E90D4-92B2-4C60-95CE-7AB4CD69236E}"/>
              </a:ext>
            </a:extLst>
          </p:cNvPr>
          <p:cNvSpPr txBox="1"/>
          <p:nvPr/>
        </p:nvSpPr>
        <p:spPr>
          <a:xfrm>
            <a:off x="627530" y="5737411"/>
            <a:ext cx="10524564" cy="830997"/>
          </a:xfrm>
          <a:prstGeom prst="rect">
            <a:avLst/>
          </a:prstGeom>
          <a:noFill/>
        </p:spPr>
        <p:txBody>
          <a:bodyPr wrap="square" rtlCol="0">
            <a:spAutoFit/>
          </a:bodyPr>
          <a:lstStyle/>
          <a:p>
            <a:pPr algn="ctr"/>
            <a:r>
              <a:rPr lang="en-IN" sz="2400" b="1" dirty="0">
                <a:solidFill>
                  <a:srgbClr val="FF0000"/>
                </a:solidFill>
              </a:rPr>
              <a:t>Study done at Mayo clinics and affiliated clinics in Minnesota and Wisconsin.</a:t>
            </a:r>
          </a:p>
          <a:p>
            <a:pPr algn="ctr"/>
            <a:r>
              <a:rPr lang="en-IN" sz="2400" b="1" dirty="0">
                <a:solidFill>
                  <a:srgbClr val="FF0000"/>
                </a:solidFill>
              </a:rPr>
              <a:t>Journal of General Medicine</a:t>
            </a:r>
          </a:p>
        </p:txBody>
      </p:sp>
      <p:pic>
        <p:nvPicPr>
          <p:cNvPr id="4" name="Content Placeholder 4">
            <a:extLst>
              <a:ext uri="{FF2B5EF4-FFF2-40B4-BE49-F238E27FC236}">
                <a16:creationId xmlns:a16="http://schemas.microsoft.com/office/drawing/2014/main" id="{B2557495-0056-4CAA-94CD-93CDCA73B5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1040" y="2956315"/>
            <a:ext cx="3527437" cy="2333628"/>
          </a:xfrm>
          <a:prstGeom prst="rect">
            <a:avLst/>
          </a:prstGeom>
        </p:spPr>
      </p:pic>
      <p:pic>
        <p:nvPicPr>
          <p:cNvPr id="7" name="Picture 6">
            <a:extLst>
              <a:ext uri="{FF2B5EF4-FFF2-40B4-BE49-F238E27FC236}">
                <a16:creationId xmlns:a16="http://schemas.microsoft.com/office/drawing/2014/main" id="{055F9A8D-5CAC-4782-9422-E19960F573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749" y="472947"/>
            <a:ext cx="4853218" cy="2190219"/>
          </a:xfrm>
          <a:prstGeom prst="rect">
            <a:avLst/>
          </a:prstGeom>
        </p:spPr>
      </p:pic>
    </p:spTree>
    <p:extLst>
      <p:ext uri="{BB962C8B-B14F-4D97-AF65-F5344CB8AC3E}">
        <p14:creationId xmlns:p14="http://schemas.microsoft.com/office/powerpoint/2010/main" val="2425329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51AD5-2285-4AE9-93B8-B151D0BCF77C}"/>
              </a:ext>
            </a:extLst>
          </p:cNvPr>
          <p:cNvSpPr>
            <a:spLocks noGrp="1"/>
          </p:cNvSpPr>
          <p:nvPr>
            <p:ph type="ctrTitle"/>
          </p:nvPr>
        </p:nvSpPr>
        <p:spPr>
          <a:xfrm>
            <a:off x="618744" y="206477"/>
            <a:ext cx="10954512" cy="1207096"/>
          </a:xfrm>
        </p:spPr>
        <p:txBody>
          <a:bodyPr>
            <a:noAutofit/>
          </a:bodyPr>
          <a:lstStyle/>
          <a:p>
            <a:r>
              <a:rPr lang="en-IN" sz="4000" dirty="0">
                <a:solidFill>
                  <a:srgbClr val="FF0000"/>
                </a:solidFill>
                <a:latin typeface="Arial Rounded MT Bold" panose="020F0704030504030204" pitchFamily="34" charset="0"/>
              </a:rPr>
              <a:t>Common communication scenarios in advanced progressive illnesses</a:t>
            </a:r>
          </a:p>
        </p:txBody>
      </p:sp>
      <p:sp>
        <p:nvSpPr>
          <p:cNvPr id="3" name="Subtitle 2">
            <a:extLst>
              <a:ext uri="{FF2B5EF4-FFF2-40B4-BE49-F238E27FC236}">
                <a16:creationId xmlns:a16="http://schemas.microsoft.com/office/drawing/2014/main" id="{0DB1B70B-2D55-40DC-9D55-C1F68DD90C93}"/>
              </a:ext>
            </a:extLst>
          </p:cNvPr>
          <p:cNvSpPr>
            <a:spLocks noGrp="1"/>
          </p:cNvSpPr>
          <p:nvPr>
            <p:ph type="subTitle" idx="1"/>
          </p:nvPr>
        </p:nvSpPr>
        <p:spPr>
          <a:xfrm>
            <a:off x="618744" y="1658112"/>
            <a:ext cx="10954512" cy="4666674"/>
          </a:xfrm>
        </p:spPr>
        <p:txBody>
          <a:bodyPr>
            <a:noAutofit/>
          </a:bodyPr>
          <a:lstStyle/>
          <a:p>
            <a:pPr marL="342900" indent="-342900" algn="l">
              <a:buFont typeface="Wingdings" panose="05000000000000000000" pitchFamily="2" charset="2"/>
              <a:buChar char="§"/>
            </a:pPr>
            <a:r>
              <a:rPr lang="en-IN" sz="3000" dirty="0">
                <a:solidFill>
                  <a:schemeClr val="accent1"/>
                </a:solidFill>
                <a:latin typeface="Arial Black" panose="020B0A04020102020204" pitchFamily="34" charset="0"/>
              </a:rPr>
              <a:t>Breaking bad news</a:t>
            </a:r>
          </a:p>
          <a:p>
            <a:pPr marL="342900" indent="-342900" algn="l">
              <a:buFont typeface="Wingdings" panose="05000000000000000000" pitchFamily="2" charset="2"/>
              <a:buChar char="§"/>
            </a:pPr>
            <a:r>
              <a:rPr lang="en-IN" sz="3000" dirty="0">
                <a:solidFill>
                  <a:schemeClr val="accent1"/>
                </a:solidFill>
                <a:latin typeface="Arial Black" panose="020B0A04020102020204" pitchFamily="34" charset="0"/>
              </a:rPr>
              <a:t>Transition to best supportive care</a:t>
            </a:r>
          </a:p>
          <a:p>
            <a:pPr marL="342900" indent="-342900" algn="l">
              <a:buFont typeface="Wingdings" panose="05000000000000000000" pitchFamily="2" charset="2"/>
              <a:buChar char="§"/>
            </a:pPr>
            <a:r>
              <a:rPr lang="en-IN" sz="3000" dirty="0">
                <a:solidFill>
                  <a:schemeClr val="accent1"/>
                </a:solidFill>
                <a:latin typeface="Arial Black" panose="020B0A04020102020204" pitchFamily="34" charset="0"/>
              </a:rPr>
              <a:t>Discussing resuscitation</a:t>
            </a:r>
          </a:p>
          <a:p>
            <a:pPr marL="342900" indent="-342900" algn="l">
              <a:buFont typeface="Wingdings" panose="05000000000000000000" pitchFamily="2" charset="2"/>
              <a:buChar char="§"/>
            </a:pPr>
            <a:r>
              <a:rPr lang="en-IN" sz="3000" dirty="0">
                <a:solidFill>
                  <a:schemeClr val="accent1"/>
                </a:solidFill>
                <a:latin typeface="Arial Black" panose="020B0A04020102020204" pitchFamily="34" charset="0"/>
              </a:rPr>
              <a:t>Discussing prognosis</a:t>
            </a:r>
          </a:p>
          <a:p>
            <a:pPr marL="342900" indent="-342900" algn="l">
              <a:buFont typeface="Wingdings" panose="05000000000000000000" pitchFamily="2" charset="2"/>
              <a:buChar char="§"/>
            </a:pPr>
            <a:r>
              <a:rPr lang="en-IN" sz="3000" dirty="0">
                <a:solidFill>
                  <a:schemeClr val="accent1"/>
                </a:solidFill>
                <a:latin typeface="Arial Black" panose="020B0A04020102020204" pitchFamily="34" charset="0"/>
              </a:rPr>
              <a:t>Discussing place of care</a:t>
            </a:r>
          </a:p>
          <a:p>
            <a:pPr marL="342900" indent="-342900" algn="l">
              <a:buFont typeface="Wingdings" panose="05000000000000000000" pitchFamily="2" charset="2"/>
              <a:buChar char="§"/>
            </a:pPr>
            <a:r>
              <a:rPr lang="en-IN" sz="3000" dirty="0">
                <a:solidFill>
                  <a:schemeClr val="accent1"/>
                </a:solidFill>
                <a:latin typeface="Arial Black" panose="020B0A04020102020204" pitchFamily="34" charset="0"/>
              </a:rPr>
              <a:t>Request for non-disclosure of diagnosis / prognosis</a:t>
            </a:r>
          </a:p>
          <a:p>
            <a:pPr marL="342900" indent="-342900" algn="l">
              <a:buFont typeface="Wingdings" panose="05000000000000000000" pitchFamily="2" charset="2"/>
              <a:buChar char="§"/>
            </a:pPr>
            <a:r>
              <a:rPr lang="en-IN" sz="3000" dirty="0">
                <a:solidFill>
                  <a:schemeClr val="accent1"/>
                </a:solidFill>
                <a:latin typeface="Arial Black" panose="020B0A04020102020204" pitchFamily="34" charset="0"/>
              </a:rPr>
              <a:t>Request for “futile treatment”</a:t>
            </a:r>
          </a:p>
          <a:p>
            <a:pPr marL="342900" indent="-342900" algn="l">
              <a:buFont typeface="Wingdings" panose="05000000000000000000" pitchFamily="2" charset="2"/>
              <a:buChar char="§"/>
            </a:pPr>
            <a:r>
              <a:rPr lang="en-IN" sz="3000" dirty="0">
                <a:solidFill>
                  <a:schemeClr val="accent1"/>
                </a:solidFill>
                <a:latin typeface="Arial Black" panose="020B0A04020102020204" pitchFamily="34" charset="0"/>
              </a:rPr>
              <a:t>Request for euthanasia / hastening death</a:t>
            </a:r>
          </a:p>
        </p:txBody>
      </p:sp>
    </p:spTree>
    <p:extLst>
      <p:ext uri="{BB962C8B-B14F-4D97-AF65-F5344CB8AC3E}">
        <p14:creationId xmlns:p14="http://schemas.microsoft.com/office/powerpoint/2010/main" val="2567110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B5C78-36E9-4729-9273-99B61E5CC9FF}"/>
              </a:ext>
            </a:extLst>
          </p:cNvPr>
          <p:cNvSpPr>
            <a:spLocks noGrp="1"/>
          </p:cNvSpPr>
          <p:nvPr>
            <p:ph type="title"/>
          </p:nvPr>
        </p:nvSpPr>
        <p:spPr/>
        <p:txBody>
          <a:bodyPr>
            <a:normAutofit fontScale="90000"/>
          </a:bodyPr>
          <a:lstStyle/>
          <a:p>
            <a:pPr algn="ctr"/>
            <a:r>
              <a:rPr lang="en-IN" sz="4800" b="1" dirty="0">
                <a:solidFill>
                  <a:srgbClr val="FF0000"/>
                </a:solidFill>
              </a:rPr>
              <a:t>Discussions about End-of-life care are good for patients and families</a:t>
            </a:r>
          </a:p>
        </p:txBody>
      </p:sp>
      <p:sp>
        <p:nvSpPr>
          <p:cNvPr id="3" name="Content Placeholder 2">
            <a:extLst>
              <a:ext uri="{FF2B5EF4-FFF2-40B4-BE49-F238E27FC236}">
                <a16:creationId xmlns:a16="http://schemas.microsoft.com/office/drawing/2014/main" id="{69D29447-0322-4D53-9FA5-EDFF2DE77736}"/>
              </a:ext>
            </a:extLst>
          </p:cNvPr>
          <p:cNvSpPr>
            <a:spLocks noGrp="1"/>
          </p:cNvSpPr>
          <p:nvPr>
            <p:ph idx="1"/>
          </p:nvPr>
        </p:nvSpPr>
        <p:spPr>
          <a:xfrm>
            <a:off x="718279" y="2005782"/>
            <a:ext cx="10844456" cy="4487094"/>
          </a:xfrm>
        </p:spPr>
        <p:txBody>
          <a:bodyPr>
            <a:normAutofit/>
          </a:bodyPr>
          <a:lstStyle/>
          <a:p>
            <a:pPr marL="0" indent="0">
              <a:buNone/>
            </a:pPr>
            <a:r>
              <a:rPr lang="en-IN" sz="6000" b="1" dirty="0">
                <a:solidFill>
                  <a:schemeClr val="accent1"/>
                </a:solidFill>
              </a:rPr>
              <a:t>They are associated with</a:t>
            </a:r>
          </a:p>
          <a:p>
            <a:pPr marL="0" indent="0">
              <a:buNone/>
            </a:pPr>
            <a:endParaRPr lang="en-IN" sz="2000" b="1" dirty="0">
              <a:solidFill>
                <a:schemeClr val="accent1"/>
              </a:solidFill>
            </a:endParaRPr>
          </a:p>
          <a:p>
            <a:pPr marL="1371600" lvl="1" indent="-914400">
              <a:buFont typeface="+mj-lt"/>
              <a:buAutoNum type="alphaLcParenR"/>
            </a:pPr>
            <a:r>
              <a:rPr lang="en-IN" sz="5400" b="1" dirty="0">
                <a:solidFill>
                  <a:schemeClr val="accent1"/>
                </a:solidFill>
              </a:rPr>
              <a:t>Better quality of life near death</a:t>
            </a:r>
          </a:p>
          <a:p>
            <a:pPr marL="1371600" lvl="1" indent="-914400">
              <a:buFont typeface="+mj-lt"/>
              <a:buAutoNum type="alphaLcParenR"/>
            </a:pPr>
            <a:r>
              <a:rPr lang="en-IN" sz="5400" b="1" dirty="0">
                <a:solidFill>
                  <a:schemeClr val="accent1"/>
                </a:solidFill>
              </a:rPr>
              <a:t>Fewer invasive interventions</a:t>
            </a:r>
          </a:p>
          <a:p>
            <a:pPr marL="1371600" lvl="1" indent="-914400">
              <a:buFont typeface="+mj-lt"/>
              <a:buAutoNum type="alphaLcParenR"/>
            </a:pPr>
            <a:r>
              <a:rPr lang="en-IN" sz="5400" b="1" dirty="0">
                <a:solidFill>
                  <a:schemeClr val="accent1"/>
                </a:solidFill>
              </a:rPr>
              <a:t>Better outcomes for caregivers</a:t>
            </a:r>
          </a:p>
        </p:txBody>
      </p:sp>
    </p:spTree>
    <p:extLst>
      <p:ext uri="{BB962C8B-B14F-4D97-AF65-F5344CB8AC3E}">
        <p14:creationId xmlns:p14="http://schemas.microsoft.com/office/powerpoint/2010/main" val="81921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DB27C-1EF1-4073-98E7-4569A1E4FBE6}"/>
              </a:ext>
            </a:extLst>
          </p:cNvPr>
          <p:cNvSpPr>
            <a:spLocks noGrp="1"/>
          </p:cNvSpPr>
          <p:nvPr>
            <p:ph type="title"/>
          </p:nvPr>
        </p:nvSpPr>
        <p:spPr>
          <a:xfrm>
            <a:off x="838200" y="365125"/>
            <a:ext cx="10515600" cy="1194733"/>
          </a:xfrm>
        </p:spPr>
        <p:txBody>
          <a:bodyPr>
            <a:normAutofit/>
          </a:bodyPr>
          <a:lstStyle/>
          <a:p>
            <a:pPr algn="ctr"/>
            <a:r>
              <a:rPr lang="en-IN" sz="7200" b="1" dirty="0">
                <a:solidFill>
                  <a:srgbClr val="FF0000"/>
                </a:solidFill>
              </a:rPr>
              <a:t>Psychological support</a:t>
            </a:r>
          </a:p>
        </p:txBody>
      </p:sp>
      <p:sp>
        <p:nvSpPr>
          <p:cNvPr id="3" name="Content Placeholder 2">
            <a:extLst>
              <a:ext uri="{FF2B5EF4-FFF2-40B4-BE49-F238E27FC236}">
                <a16:creationId xmlns:a16="http://schemas.microsoft.com/office/drawing/2014/main" id="{63EAF7E9-B5DE-4260-AF1F-2D4E83AD2146}"/>
              </a:ext>
            </a:extLst>
          </p:cNvPr>
          <p:cNvSpPr>
            <a:spLocks noGrp="1"/>
          </p:cNvSpPr>
          <p:nvPr>
            <p:ph idx="1"/>
          </p:nvPr>
        </p:nvSpPr>
        <p:spPr>
          <a:xfrm>
            <a:off x="838199" y="1825625"/>
            <a:ext cx="10783529" cy="4351338"/>
          </a:xfrm>
        </p:spPr>
        <p:txBody>
          <a:bodyPr/>
          <a:lstStyle/>
          <a:p>
            <a:pPr marL="708025" indent="-708025">
              <a:buFont typeface="+mj-lt"/>
              <a:buAutoNum type="arabicPeriod"/>
            </a:pPr>
            <a:r>
              <a:rPr lang="en-IN" sz="5400" b="1" dirty="0">
                <a:solidFill>
                  <a:schemeClr val="accent1"/>
                </a:solidFill>
              </a:rPr>
              <a:t>Non-abandonment</a:t>
            </a:r>
          </a:p>
          <a:p>
            <a:pPr marL="708025" indent="-708025">
              <a:buFont typeface="+mj-lt"/>
              <a:buAutoNum type="arabicPeriod"/>
            </a:pPr>
            <a:r>
              <a:rPr lang="en-IN" sz="5400" b="1" dirty="0">
                <a:solidFill>
                  <a:schemeClr val="accent1"/>
                </a:solidFill>
              </a:rPr>
              <a:t>Hope</a:t>
            </a:r>
          </a:p>
          <a:p>
            <a:pPr marL="708025" indent="-708025">
              <a:buFont typeface="+mj-lt"/>
              <a:buAutoNum type="arabicPeriod"/>
            </a:pPr>
            <a:r>
              <a:rPr lang="en-IN" sz="5400" b="1" dirty="0">
                <a:solidFill>
                  <a:schemeClr val="accent1"/>
                </a:solidFill>
              </a:rPr>
              <a:t>Bringing closure to important relationships</a:t>
            </a:r>
          </a:p>
          <a:p>
            <a:pPr marL="708025" indent="-708025">
              <a:buFont typeface="+mj-lt"/>
              <a:buAutoNum type="arabicPeriod"/>
            </a:pPr>
            <a:r>
              <a:rPr lang="en-IN" sz="5400" b="1" dirty="0">
                <a:solidFill>
                  <a:schemeClr val="accent1"/>
                </a:solidFill>
              </a:rPr>
              <a:t>Spirituality</a:t>
            </a:r>
          </a:p>
          <a:p>
            <a:pPr marL="0" indent="0">
              <a:buNone/>
            </a:pPr>
            <a:endParaRPr lang="en-IN" dirty="0"/>
          </a:p>
          <a:p>
            <a:pPr marL="0" indent="0">
              <a:buNone/>
            </a:pPr>
            <a:endParaRPr lang="en-IN" dirty="0"/>
          </a:p>
        </p:txBody>
      </p:sp>
    </p:spTree>
    <p:extLst>
      <p:ext uri="{BB962C8B-B14F-4D97-AF65-F5344CB8AC3E}">
        <p14:creationId xmlns:p14="http://schemas.microsoft.com/office/powerpoint/2010/main" val="1424680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F54-14AF-450F-81DC-54A26981A678}"/>
              </a:ext>
            </a:extLst>
          </p:cNvPr>
          <p:cNvSpPr>
            <a:spLocks noGrp="1"/>
          </p:cNvSpPr>
          <p:nvPr>
            <p:ph type="title"/>
          </p:nvPr>
        </p:nvSpPr>
        <p:spPr>
          <a:xfrm>
            <a:off x="838200" y="365126"/>
            <a:ext cx="10515600" cy="1069228"/>
          </a:xfrm>
        </p:spPr>
        <p:txBody>
          <a:bodyPr>
            <a:normAutofit/>
          </a:bodyPr>
          <a:lstStyle/>
          <a:p>
            <a:pPr algn="ctr"/>
            <a:r>
              <a:rPr lang="en-IN" sz="5400" b="1" dirty="0">
                <a:solidFill>
                  <a:srgbClr val="FF0000"/>
                </a:solidFill>
              </a:rPr>
              <a:t>Palliation of symptoms- Resources</a:t>
            </a:r>
          </a:p>
        </p:txBody>
      </p:sp>
      <p:sp>
        <p:nvSpPr>
          <p:cNvPr id="4" name="Content Placeholder 3">
            <a:extLst>
              <a:ext uri="{FF2B5EF4-FFF2-40B4-BE49-F238E27FC236}">
                <a16:creationId xmlns:a16="http://schemas.microsoft.com/office/drawing/2014/main" id="{E8983391-2016-452A-8E54-045C3D9F67E8}"/>
              </a:ext>
            </a:extLst>
          </p:cNvPr>
          <p:cNvSpPr>
            <a:spLocks noGrp="1"/>
          </p:cNvSpPr>
          <p:nvPr>
            <p:ph idx="1"/>
          </p:nvPr>
        </p:nvSpPr>
        <p:spPr>
          <a:xfrm>
            <a:off x="838200" y="1710813"/>
            <a:ext cx="10515600" cy="4835038"/>
          </a:xfrm>
        </p:spPr>
        <p:txBody>
          <a:bodyPr>
            <a:normAutofit/>
          </a:bodyPr>
          <a:lstStyle/>
          <a:p>
            <a:pPr marL="457200" lvl="1" indent="0">
              <a:buNone/>
            </a:pPr>
            <a:r>
              <a:rPr lang="en-IN" sz="3200" dirty="0">
                <a:solidFill>
                  <a:schemeClr val="accent1"/>
                </a:solidFill>
              </a:rPr>
              <a:t>Many resources exist to guide symptom management both in the Palliative care world and literature.</a:t>
            </a:r>
          </a:p>
          <a:p>
            <a:pPr marL="914400" lvl="2" indent="0">
              <a:buNone/>
            </a:pPr>
            <a:endParaRPr lang="en-IN" sz="3200" dirty="0">
              <a:solidFill>
                <a:schemeClr val="accent1"/>
              </a:solidFill>
            </a:endParaRPr>
          </a:p>
        </p:txBody>
      </p:sp>
      <p:pic>
        <p:nvPicPr>
          <p:cNvPr id="8" name="Picture 7">
            <a:extLst>
              <a:ext uri="{FF2B5EF4-FFF2-40B4-BE49-F238E27FC236}">
                <a16:creationId xmlns:a16="http://schemas.microsoft.com/office/drawing/2014/main" id="{F6786BCD-6B7B-4C96-A8D9-25C8BC61E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549" y="3047995"/>
            <a:ext cx="2775853" cy="3497856"/>
          </a:xfrm>
          <a:prstGeom prst="rect">
            <a:avLst/>
          </a:prstGeom>
        </p:spPr>
      </p:pic>
      <p:pic>
        <p:nvPicPr>
          <p:cNvPr id="10" name="Picture 9">
            <a:extLst>
              <a:ext uri="{FF2B5EF4-FFF2-40B4-BE49-F238E27FC236}">
                <a16:creationId xmlns:a16="http://schemas.microsoft.com/office/drawing/2014/main" id="{36F42387-1EBC-4DB4-811D-2502DF91E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5513" y="2952714"/>
            <a:ext cx="1957638" cy="3540160"/>
          </a:xfrm>
          <a:prstGeom prst="rect">
            <a:avLst/>
          </a:prstGeom>
        </p:spPr>
      </p:pic>
    </p:spTree>
    <p:extLst>
      <p:ext uri="{BB962C8B-B14F-4D97-AF65-F5344CB8AC3E}">
        <p14:creationId xmlns:p14="http://schemas.microsoft.com/office/powerpoint/2010/main" val="376816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Sandhya Avinash\Desktop\slide_8.jpg">
            <a:extLst>
              <a:ext uri="{FF2B5EF4-FFF2-40B4-BE49-F238E27FC236}">
                <a16:creationId xmlns:a16="http://schemas.microsoft.com/office/drawing/2014/main" id="{30627092-D18E-4EB9-B7CC-F54A2A6DA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2022B2-55CB-4F5A-931B-5DDCC816EC6D}"/>
              </a:ext>
            </a:extLst>
          </p:cNvPr>
          <p:cNvSpPr>
            <a:spLocks noGrp="1"/>
          </p:cNvSpPr>
          <p:nvPr>
            <p:ph type="title"/>
          </p:nvPr>
        </p:nvSpPr>
        <p:spPr>
          <a:xfrm>
            <a:off x="838200" y="268941"/>
            <a:ext cx="10515600" cy="968189"/>
          </a:xfrm>
        </p:spPr>
        <p:txBody>
          <a:bodyPr>
            <a:normAutofit/>
          </a:bodyPr>
          <a:lstStyle/>
          <a:p>
            <a:pPr algn="ctr"/>
            <a:r>
              <a:rPr lang="en-IN" sz="5400" b="1" dirty="0">
                <a:solidFill>
                  <a:srgbClr val="FF0000"/>
                </a:solidFill>
              </a:rPr>
              <a:t>Kerala</a:t>
            </a:r>
          </a:p>
        </p:txBody>
      </p:sp>
      <p:pic>
        <p:nvPicPr>
          <p:cNvPr id="7" name="Content Placeholder 6">
            <a:extLst>
              <a:ext uri="{FF2B5EF4-FFF2-40B4-BE49-F238E27FC236}">
                <a16:creationId xmlns:a16="http://schemas.microsoft.com/office/drawing/2014/main" id="{5588381A-B6E7-4E72-A4D7-6FCFD32EDC2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1318" y="1377388"/>
            <a:ext cx="4271682" cy="4838540"/>
          </a:xfrm>
        </p:spPr>
      </p:pic>
      <p:sp>
        <p:nvSpPr>
          <p:cNvPr id="5" name="Content Placeholder 4">
            <a:extLst>
              <a:ext uri="{FF2B5EF4-FFF2-40B4-BE49-F238E27FC236}">
                <a16:creationId xmlns:a16="http://schemas.microsoft.com/office/drawing/2014/main" id="{2AF07925-4AEB-49F4-9D2D-148B727FF443}"/>
              </a:ext>
            </a:extLst>
          </p:cNvPr>
          <p:cNvSpPr>
            <a:spLocks noGrp="1"/>
          </p:cNvSpPr>
          <p:nvPr>
            <p:ph sz="half" idx="2"/>
          </p:nvPr>
        </p:nvSpPr>
        <p:spPr>
          <a:xfrm>
            <a:off x="5414682" y="1377388"/>
            <a:ext cx="6096000" cy="4838540"/>
          </a:xfrm>
          <a:ln>
            <a:solidFill>
              <a:schemeClr val="tx1"/>
            </a:solidFill>
          </a:ln>
        </p:spPr>
        <p:txBody>
          <a:bodyPr>
            <a:normAutofit lnSpcReduction="10000"/>
          </a:bodyPr>
          <a:lstStyle/>
          <a:p>
            <a:pPr marL="0" indent="0">
              <a:buNone/>
            </a:pPr>
            <a:endParaRPr lang="en-US" sz="400" dirty="0">
              <a:solidFill>
                <a:srgbClr val="0070C0"/>
              </a:solidFill>
            </a:endParaRPr>
          </a:p>
          <a:p>
            <a:r>
              <a:rPr lang="en-US" sz="3600" dirty="0">
                <a:solidFill>
                  <a:srgbClr val="0070C0"/>
                </a:solidFill>
              </a:rPr>
              <a:t>3% of India’s population</a:t>
            </a:r>
          </a:p>
          <a:p>
            <a:r>
              <a:rPr lang="en-US" sz="3600" dirty="0">
                <a:solidFill>
                  <a:srgbClr val="0070C0"/>
                </a:solidFill>
              </a:rPr>
              <a:t>Two-third of the palliative care initiatives of the country.</a:t>
            </a:r>
          </a:p>
          <a:p>
            <a:r>
              <a:rPr lang="en-US" sz="3600" dirty="0">
                <a:solidFill>
                  <a:srgbClr val="0070C0"/>
                </a:solidFill>
              </a:rPr>
              <a:t>More than 200 community based organizations running palliative care initiatives in the state in addition to the 300 Government palliative care initiatives.</a:t>
            </a:r>
            <a:endParaRPr lang="en-IN" sz="3600" dirty="0">
              <a:solidFill>
                <a:srgbClr val="0070C0"/>
              </a:solidFill>
            </a:endParaRPr>
          </a:p>
        </p:txBody>
      </p:sp>
    </p:spTree>
    <p:extLst>
      <p:ext uri="{BB962C8B-B14F-4D97-AF65-F5344CB8AC3E}">
        <p14:creationId xmlns:p14="http://schemas.microsoft.com/office/powerpoint/2010/main" val="2325016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G:\PC-Image-downloads\Screenshot_20180608-122840.png"/>
          <p:cNvPicPr>
            <a:picLocks noChangeAspect="1" noChangeArrowheads="1"/>
          </p:cNvPicPr>
          <p:nvPr/>
        </p:nvPicPr>
        <p:blipFill>
          <a:blip r:embed="rId3" cstate="print"/>
          <a:srcRect/>
          <a:stretch>
            <a:fillRect/>
          </a:stretch>
        </p:blipFill>
        <p:spPr bwMode="auto">
          <a:xfrm>
            <a:off x="4368800" y="177799"/>
            <a:ext cx="2743200" cy="4311839"/>
          </a:xfrm>
          <a:prstGeom prst="rect">
            <a:avLst/>
          </a:prstGeom>
          <a:noFill/>
        </p:spPr>
      </p:pic>
      <p:pic>
        <p:nvPicPr>
          <p:cNvPr id="158723" name="Picture 3" descr="G:\PC-Image-downloads\Screenshot_20180608-122900.png"/>
          <p:cNvPicPr>
            <a:picLocks noChangeAspect="1" noChangeArrowheads="1"/>
          </p:cNvPicPr>
          <p:nvPr/>
        </p:nvPicPr>
        <p:blipFill>
          <a:blip r:embed="rId4"/>
          <a:srcRect/>
          <a:stretch>
            <a:fillRect/>
          </a:stretch>
        </p:blipFill>
        <p:spPr bwMode="auto">
          <a:xfrm>
            <a:off x="304800" y="4648201"/>
            <a:ext cx="11214101" cy="199361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hape 289">
            <a:extLst>
              <a:ext uri="{FF2B5EF4-FFF2-40B4-BE49-F238E27FC236}">
                <a16:creationId xmlns:a16="http://schemas.microsoft.com/office/drawing/2014/main" id="{C5F5427C-A4E9-4455-8853-A4A0B5A87F78}"/>
              </a:ext>
            </a:extLst>
          </p:cNvPr>
          <p:cNvSpPr txBox="1">
            <a:spLocks noGrp="1"/>
          </p:cNvSpPr>
          <p:nvPr>
            <p:ph type="title"/>
          </p:nvPr>
        </p:nvSpPr>
        <p:spPr>
          <a:xfrm>
            <a:off x="609600" y="228600"/>
            <a:ext cx="10972800" cy="778933"/>
          </a:xfrm>
        </p:spPr>
        <p:txBody>
          <a:bodyPr spcFirstLastPara="1" vert="horz" lIns="91440" tIns="60933" rIns="91440" bIns="60933" rtlCol="0" anchor="ctr">
            <a:noAutofit/>
          </a:bodyPr>
          <a:lstStyle/>
          <a:p>
            <a:pPr eaLnBrk="1" hangingPunct="1">
              <a:spcBef>
                <a:spcPct val="0"/>
              </a:spcBef>
              <a:spcAft>
                <a:spcPct val="0"/>
              </a:spcAft>
              <a:buClr>
                <a:srgbClr val="953735"/>
              </a:buClr>
              <a:buSzPts val="4400"/>
              <a:buFont typeface="Calibri" panose="020F0502020204030204" pitchFamily="34" charset="0"/>
              <a:buNone/>
            </a:pPr>
            <a:r>
              <a:rPr lang="en-GB" altLang="en-US" sz="4400" dirty="0">
                <a:solidFill>
                  <a:srgbClr val="FF0000"/>
                </a:solidFill>
                <a:latin typeface="Calibri" panose="020F0502020204030204" pitchFamily="34" charset="0"/>
                <a:cs typeface="Calibri" panose="020F0502020204030204" pitchFamily="34" charset="0"/>
                <a:sym typeface="Calibri" panose="020F0502020204030204" pitchFamily="34" charset="0"/>
              </a:rPr>
              <a:t>Founder of modern Hospice movement</a:t>
            </a:r>
            <a:endParaRPr lang="en-US" altLang="en-US" sz="4400" dirty="0">
              <a:solidFill>
                <a:srgbClr val="FF0000"/>
              </a:solidFill>
              <a:latin typeface="Calibri" panose="020F0502020204030204" pitchFamily="34" charset="0"/>
              <a:cs typeface="Calibri" panose="020F0502020204030204" pitchFamily="34" charset="0"/>
              <a:sym typeface="Calibri" panose="020F0502020204030204" pitchFamily="34" charset="0"/>
            </a:endParaRPr>
          </a:p>
        </p:txBody>
      </p:sp>
      <p:sp>
        <p:nvSpPr>
          <p:cNvPr id="41987" name="Shape 290">
            <a:extLst>
              <a:ext uri="{FF2B5EF4-FFF2-40B4-BE49-F238E27FC236}">
                <a16:creationId xmlns:a16="http://schemas.microsoft.com/office/drawing/2014/main" id="{32E31E31-FBF7-45F1-AEDF-86AD89EEAF7E}"/>
              </a:ext>
            </a:extLst>
          </p:cNvPr>
          <p:cNvSpPr txBox="1">
            <a:spLocks noGrp="1"/>
          </p:cNvSpPr>
          <p:nvPr>
            <p:ph type="body" idx="1"/>
          </p:nvPr>
        </p:nvSpPr>
        <p:spPr>
          <a:xfrm>
            <a:off x="5377705" y="5566607"/>
            <a:ext cx="4878294" cy="830998"/>
          </a:xfrm>
        </p:spPr>
        <p:txBody>
          <a:bodyPr spcFirstLastPara="1" vert="horz" lIns="91440" tIns="60933" rIns="91440" bIns="60933" rtlCol="0">
            <a:normAutofit/>
          </a:bodyPr>
          <a:lstStyle/>
          <a:p>
            <a:pPr marL="457189" indent="-457189" algn="ctr">
              <a:spcBef>
                <a:spcPct val="0"/>
              </a:spcBef>
              <a:spcAft>
                <a:spcPct val="0"/>
              </a:spcAft>
              <a:buClr>
                <a:srgbClr val="000000"/>
              </a:buClr>
              <a:buSzPts val="2800"/>
              <a:buNone/>
            </a:pPr>
            <a:r>
              <a:rPr lang="en-GB" altLang="en-US" sz="2400" dirty="0">
                <a:solidFill>
                  <a:srgbClr val="FF0000"/>
                </a:solidFill>
                <a:latin typeface="Calibri" panose="020F0502020204030204" pitchFamily="34" charset="0"/>
                <a:ea typeface="+mn-ea"/>
                <a:cs typeface="Calibri" panose="020F0502020204030204" pitchFamily="34" charset="0"/>
                <a:sym typeface="Calibri" panose="020F0502020204030204" pitchFamily="34" charset="0"/>
              </a:rPr>
              <a:t>St. </a:t>
            </a:r>
            <a:r>
              <a:rPr lang="en-GB" altLang="en-US" sz="2400" dirty="0" err="1">
                <a:solidFill>
                  <a:srgbClr val="FF0000"/>
                </a:solidFill>
                <a:latin typeface="Calibri" panose="020F0502020204030204" pitchFamily="34" charset="0"/>
                <a:ea typeface="+mn-ea"/>
                <a:cs typeface="Calibri" panose="020F0502020204030204" pitchFamily="34" charset="0"/>
                <a:sym typeface="Calibri" panose="020F0502020204030204" pitchFamily="34" charset="0"/>
              </a:rPr>
              <a:t>Chrstopher’s</a:t>
            </a:r>
            <a:r>
              <a:rPr lang="en-GB" altLang="en-US" sz="2400" dirty="0">
                <a:solidFill>
                  <a:srgbClr val="FF0000"/>
                </a:solidFill>
                <a:latin typeface="Calibri" panose="020F0502020204030204" pitchFamily="34" charset="0"/>
                <a:ea typeface="+mn-ea"/>
                <a:cs typeface="Calibri" panose="020F0502020204030204" pitchFamily="34" charset="0"/>
                <a:sym typeface="Calibri" panose="020F0502020204030204" pitchFamily="34" charset="0"/>
              </a:rPr>
              <a:t> Hospice, London</a:t>
            </a:r>
          </a:p>
          <a:p>
            <a:pPr marL="457189" indent="-457189" algn="ctr">
              <a:spcBef>
                <a:spcPct val="0"/>
              </a:spcBef>
              <a:spcAft>
                <a:spcPct val="0"/>
              </a:spcAft>
              <a:buClr>
                <a:srgbClr val="000000"/>
              </a:buClr>
              <a:buSzPts val="2800"/>
              <a:buNone/>
            </a:pPr>
            <a:r>
              <a:rPr lang="en-GB" altLang="en-US" sz="2400" dirty="0">
                <a:solidFill>
                  <a:srgbClr val="FF0000"/>
                </a:solidFill>
                <a:latin typeface="Calibri" panose="020F0502020204030204" pitchFamily="34" charset="0"/>
                <a:ea typeface="+mn-ea"/>
                <a:cs typeface="Calibri" panose="020F0502020204030204" pitchFamily="34" charset="0"/>
                <a:sym typeface="Calibri" panose="020F0502020204030204" pitchFamily="34" charset="0"/>
              </a:rPr>
              <a:t>1967</a:t>
            </a:r>
            <a:endParaRPr lang="en-US" altLang="en-US" sz="2400" dirty="0">
              <a:solidFill>
                <a:srgbClr val="FF0000"/>
              </a:solidFill>
              <a:latin typeface="Calibri" panose="020F0502020204030204" pitchFamily="34" charset="0"/>
              <a:ea typeface="+mn-ea"/>
              <a:cs typeface="Calibri" panose="020F0502020204030204" pitchFamily="34" charset="0"/>
              <a:sym typeface="Calibri" panose="020F0502020204030204" pitchFamily="34" charset="0"/>
            </a:endParaRPr>
          </a:p>
        </p:txBody>
      </p:sp>
      <p:pic>
        <p:nvPicPr>
          <p:cNvPr id="41988" name="Shape 291">
            <a:extLst>
              <a:ext uri="{FF2B5EF4-FFF2-40B4-BE49-F238E27FC236}">
                <a16:creationId xmlns:a16="http://schemas.microsoft.com/office/drawing/2014/main" id="{2447353E-7B9F-468C-920A-16719836F38F}"/>
              </a:ext>
            </a:extLst>
          </p:cNvPr>
          <p:cNvPicPr preferRelativeResize="0">
            <a:picLocks noGrp="1"/>
          </p:cNvPicPr>
          <p:nvPr>
            <p:ph type="clipArt" idx="2"/>
          </p:nvPr>
        </p:nvPicPr>
        <p:blipFill>
          <a:blip r:embed="rId3">
            <a:extLst>
              <a:ext uri="{28A0092B-C50C-407E-A947-70E740481C1C}">
                <a14:useLocalDpi xmlns:a14="http://schemas.microsoft.com/office/drawing/2010/main" val="0"/>
              </a:ext>
            </a:extLst>
          </a:blip>
          <a:srcRect/>
          <a:stretch>
            <a:fillRect/>
          </a:stretch>
        </p:blipFill>
        <p:spPr>
          <a:xfrm>
            <a:off x="4116010" y="1396286"/>
            <a:ext cx="7401684" cy="3930902"/>
          </a:xfrm>
        </p:spPr>
      </p:pic>
      <p:pic>
        <p:nvPicPr>
          <p:cNvPr id="41989" name="Shape 292" descr="Dame%2520Cicely%2520Saunders">
            <a:extLst>
              <a:ext uri="{FF2B5EF4-FFF2-40B4-BE49-F238E27FC236}">
                <a16:creationId xmlns:a16="http://schemas.microsoft.com/office/drawing/2014/main" id="{87B24E2C-58AF-4F2B-8C67-A95871B6071E}"/>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834" y="1396286"/>
            <a:ext cx="2796989" cy="393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D2CBC3B-A7E4-48D4-BDFF-7ED47B2B1822}"/>
              </a:ext>
            </a:extLst>
          </p:cNvPr>
          <p:cNvSpPr txBox="1"/>
          <p:nvPr/>
        </p:nvSpPr>
        <p:spPr>
          <a:xfrm>
            <a:off x="745280" y="5480502"/>
            <a:ext cx="3370729" cy="830997"/>
          </a:xfrm>
          <a:prstGeom prst="rect">
            <a:avLst/>
          </a:prstGeom>
          <a:noFill/>
        </p:spPr>
        <p:txBody>
          <a:bodyPr wrap="square" rtlCol="0">
            <a:spAutoFit/>
          </a:bodyPr>
          <a:lstStyle/>
          <a:p>
            <a:pPr marL="457189" indent="-457189" algn="ctr">
              <a:spcBef>
                <a:spcPct val="0"/>
              </a:spcBef>
              <a:spcAft>
                <a:spcPct val="0"/>
              </a:spcAft>
              <a:buClr>
                <a:srgbClr val="000000"/>
              </a:buClr>
              <a:buSzPts val="2800"/>
              <a:buNone/>
            </a:pPr>
            <a:r>
              <a:rPr lang="en-GB" altLang="en-US" sz="2400" dirty="0">
                <a:solidFill>
                  <a:srgbClr val="FF0000"/>
                </a:solidFill>
                <a:latin typeface="Calibri" panose="020F0502020204030204" pitchFamily="34" charset="0"/>
                <a:cs typeface="Calibri" panose="020F0502020204030204" pitchFamily="34" charset="0"/>
                <a:sym typeface="Calibri" panose="020F0502020204030204" pitchFamily="34" charset="0"/>
              </a:rPr>
              <a:t>Dame Cicely Saunders  </a:t>
            </a:r>
          </a:p>
          <a:p>
            <a:pPr marL="457189" indent="-457189" algn="ctr">
              <a:spcBef>
                <a:spcPct val="0"/>
              </a:spcBef>
              <a:spcAft>
                <a:spcPct val="0"/>
              </a:spcAft>
              <a:buClr>
                <a:srgbClr val="000000"/>
              </a:buClr>
              <a:buSzPts val="2800"/>
              <a:buNone/>
            </a:pPr>
            <a:r>
              <a:rPr lang="en-GB" altLang="en-US" sz="2400" dirty="0">
                <a:solidFill>
                  <a:srgbClr val="FF0000"/>
                </a:solidFill>
                <a:latin typeface="Calibri" panose="020F0502020204030204" pitchFamily="34" charset="0"/>
                <a:cs typeface="Calibri" panose="020F0502020204030204" pitchFamily="34" charset="0"/>
                <a:sym typeface="Calibri" panose="020F0502020204030204" pitchFamily="34" charset="0"/>
              </a:rPr>
              <a:t>1918-2005</a:t>
            </a:r>
            <a:endParaRPr lang="en-US" altLang="en-US" sz="2400" dirty="0">
              <a:solidFill>
                <a:srgbClr val="FF0000"/>
              </a:solidFill>
              <a:latin typeface="Calibri" panose="020F0502020204030204" pitchFamily="34" charset="0"/>
              <a:cs typeface="Calibri" panose="020F0502020204030204" pitchFamily="34" charset="0"/>
              <a:sym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Shape 245">
            <a:extLst>
              <a:ext uri="{FF2B5EF4-FFF2-40B4-BE49-F238E27FC236}">
                <a16:creationId xmlns:a16="http://schemas.microsoft.com/office/drawing/2014/main" id="{4F04B452-BA8E-4FE8-A564-B1334C739F8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203200"/>
            <a:ext cx="10322984" cy="64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Shape 216"/>
          <p:cNvPicPr preferRelativeResize="0">
            <a:picLocks noChangeAspect="1" noChangeArrowheads="1"/>
          </p:cNvPicPr>
          <p:nvPr/>
        </p:nvPicPr>
        <p:blipFill>
          <a:blip r:embed="rId3"/>
          <a:srcRect/>
          <a:stretch>
            <a:fillRect/>
          </a:stretch>
        </p:blipFill>
        <p:spPr bwMode="auto">
          <a:xfrm>
            <a:off x="1293285" y="91018"/>
            <a:ext cx="8832849" cy="6625167"/>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0" y="1846729"/>
            <a:ext cx="11360800" cy="4630269"/>
          </a:xfrm>
        </p:spPr>
        <p:txBody>
          <a:bodyPr>
            <a:normAutofit/>
          </a:bodyPr>
          <a:lstStyle/>
          <a:p>
            <a:r>
              <a:rPr lang="en-US" sz="2400" b="1" dirty="0">
                <a:solidFill>
                  <a:srgbClr val="0070C0"/>
                </a:solidFill>
              </a:rPr>
              <a:t>Although cancer pain relief was identified as one of the basic services provided at the primary health centers in the country in the National Cancer Control Program in 1984, the practicality of this goal was negated with the new NDPS Act. </a:t>
            </a:r>
            <a:br>
              <a:rPr lang="en-US" sz="2400" b="1" dirty="0">
                <a:solidFill>
                  <a:srgbClr val="0070C0"/>
                </a:solidFill>
              </a:rPr>
            </a:br>
            <a:br>
              <a:rPr lang="en-US" sz="2400" b="1" dirty="0">
                <a:solidFill>
                  <a:srgbClr val="0070C0"/>
                </a:solidFill>
              </a:rPr>
            </a:br>
            <a:r>
              <a:rPr lang="en-US" sz="2400" b="1" dirty="0">
                <a:solidFill>
                  <a:schemeClr val="accent1"/>
                </a:solidFill>
              </a:rPr>
              <a:t>As many as six licenses were required for every consignment of morphine, and physicians possessing opiates after expiry of license could face arrest without bail and a jail term of up to 20 years. </a:t>
            </a:r>
            <a:br>
              <a:rPr lang="en-US" sz="2400" b="1" dirty="0">
                <a:solidFill>
                  <a:srgbClr val="0070C0"/>
                </a:solidFill>
              </a:rPr>
            </a:br>
            <a:br>
              <a:rPr lang="en-US" sz="2400" b="1" dirty="0">
                <a:solidFill>
                  <a:srgbClr val="0070C0"/>
                </a:solidFill>
              </a:rPr>
            </a:br>
            <a:r>
              <a:rPr lang="en-US" sz="3200" b="1" dirty="0">
                <a:solidFill>
                  <a:srgbClr val="FF0000"/>
                </a:solidFill>
              </a:rPr>
              <a:t>The use of morphine decreased from 716 kg in 1985 </a:t>
            </a:r>
            <a:br>
              <a:rPr lang="en-US" sz="3200" b="1" dirty="0">
                <a:solidFill>
                  <a:srgbClr val="FF0000"/>
                </a:solidFill>
              </a:rPr>
            </a:br>
            <a:r>
              <a:rPr lang="en-US" sz="3200" b="1" dirty="0">
                <a:solidFill>
                  <a:srgbClr val="FF0000"/>
                </a:solidFill>
              </a:rPr>
              <a:t>to a mere 18 kg by 1997 </a:t>
            </a:r>
            <a:br>
              <a:rPr lang="en-US" sz="2400" b="1" dirty="0">
                <a:solidFill>
                  <a:srgbClr val="0070C0"/>
                </a:solidFill>
              </a:rPr>
            </a:br>
            <a:br>
              <a:rPr lang="en-US" sz="2400" b="1" dirty="0">
                <a:solidFill>
                  <a:srgbClr val="0070C0"/>
                </a:solidFill>
              </a:rPr>
            </a:br>
            <a:r>
              <a:rPr lang="en-US" sz="2133" b="1" i="1" dirty="0">
                <a:solidFill>
                  <a:srgbClr val="002060"/>
                </a:solidFill>
              </a:rPr>
              <a:t>Data obtained through Pain and Policy Studies Group: </a:t>
            </a:r>
            <a:br>
              <a:rPr lang="en-US" sz="2133" b="1" i="1" dirty="0">
                <a:solidFill>
                  <a:srgbClr val="002060"/>
                </a:solidFill>
              </a:rPr>
            </a:br>
            <a:r>
              <a:rPr lang="en-US" sz="2133" b="1" i="1" dirty="0">
                <a:solidFill>
                  <a:srgbClr val="002060"/>
                </a:solidFill>
              </a:rPr>
              <a:t>University of Wisconsin/WHO Collaborating Center</a:t>
            </a:r>
            <a:endParaRPr lang="en-US" sz="4267" i="1" dirty="0">
              <a:solidFill>
                <a:srgbClr val="002060"/>
              </a:solidFill>
            </a:endParaRPr>
          </a:p>
        </p:txBody>
      </p:sp>
      <p:sp>
        <p:nvSpPr>
          <p:cNvPr id="3" name="Rectangle 2"/>
          <p:cNvSpPr/>
          <p:nvPr/>
        </p:nvSpPr>
        <p:spPr>
          <a:xfrm>
            <a:off x="812800" y="381001"/>
            <a:ext cx="10769600" cy="1323439"/>
          </a:xfrm>
          <a:prstGeom prst="rect">
            <a:avLst/>
          </a:prstGeom>
        </p:spPr>
        <p:txBody>
          <a:bodyPr wrap="square">
            <a:spAutoFit/>
          </a:bodyPr>
          <a:lstStyle/>
          <a:p>
            <a:pPr algn="ctr"/>
            <a:r>
              <a:rPr lang="en-US" sz="4000" b="1" dirty="0">
                <a:solidFill>
                  <a:srgbClr val="FF0000"/>
                </a:solidFill>
              </a:rPr>
              <a:t>Narcotic Drugs and Psychotropic Substances (NDPS) Act in 1985</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6130" name="Picture 2"/>
          <p:cNvPicPr>
            <a:picLocks noChangeAspect="1" noChangeArrowheads="1"/>
          </p:cNvPicPr>
          <p:nvPr/>
        </p:nvPicPr>
        <p:blipFill>
          <a:blip r:embed="rId3"/>
          <a:srcRect/>
          <a:stretch>
            <a:fillRect/>
          </a:stretch>
        </p:blipFill>
        <p:spPr bwMode="auto">
          <a:xfrm>
            <a:off x="0" y="0"/>
            <a:ext cx="12246560" cy="7048501"/>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7154" name="Picture 2"/>
          <p:cNvPicPr>
            <a:picLocks noChangeAspect="1" noChangeArrowheads="1"/>
          </p:cNvPicPr>
          <p:nvPr/>
        </p:nvPicPr>
        <p:blipFill>
          <a:blip r:embed="rId3"/>
          <a:srcRect/>
          <a:stretch>
            <a:fillRect/>
          </a:stretch>
        </p:blipFill>
        <p:spPr bwMode="auto">
          <a:xfrm>
            <a:off x="1" y="2"/>
            <a:ext cx="12125604" cy="6857999"/>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p:cNvPicPr>
            <a:picLocks noChangeAspect="1" noChangeArrowheads="1"/>
          </p:cNvPicPr>
          <p:nvPr/>
        </p:nvPicPr>
        <p:blipFill>
          <a:blip r:embed="rId3"/>
          <a:srcRect/>
          <a:stretch>
            <a:fillRect/>
          </a:stretch>
        </p:blipFill>
        <p:spPr bwMode="auto">
          <a:xfrm>
            <a:off x="64237" y="80284"/>
            <a:ext cx="11881955" cy="655649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8" name="Picture 4" descr="G:\PC-Image-downloads\morphineperson-2010.jpg"/>
          <p:cNvPicPr>
            <a:picLocks noChangeAspect="1" noChangeArrowheads="1"/>
          </p:cNvPicPr>
          <p:nvPr/>
        </p:nvPicPr>
        <p:blipFill>
          <a:blip r:embed="rId3"/>
          <a:srcRect/>
          <a:stretch>
            <a:fillRect/>
          </a:stretch>
        </p:blipFill>
        <p:spPr bwMode="auto">
          <a:xfrm>
            <a:off x="38100" y="206477"/>
            <a:ext cx="12115800" cy="6651523"/>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8520600" cy="789800"/>
          </a:xfrm>
        </p:spPr>
        <p:txBody>
          <a:bodyPr>
            <a:normAutofit fontScale="90000"/>
          </a:bodyPr>
          <a:lstStyle/>
          <a:p>
            <a:pPr lvl="0"/>
            <a:r>
              <a:rPr lang="en-US" b="1" dirty="0">
                <a:solidFill>
                  <a:srgbClr val="FF0000"/>
                </a:solidFill>
              </a:rPr>
              <a:t>Tata Memorial Hospital, Mumbai</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73763834"/>
              </p:ext>
            </p:extLst>
          </p:nvPr>
        </p:nvGraphicFramePr>
        <p:xfrm>
          <a:off x="1612961" y="1295402"/>
          <a:ext cx="8966077" cy="5333998"/>
        </p:xfrm>
        <a:graphic>
          <a:graphicData uri="http://schemas.openxmlformats.org/drawingml/2006/table">
            <a:tbl>
              <a:tblPr firstRow="1" bandRow="1">
                <a:tableStyleId>{5C22544A-7EE6-4342-B048-85BDC9FD1C3A}</a:tableStyleId>
              </a:tblPr>
              <a:tblGrid>
                <a:gridCol w="7060785">
                  <a:extLst>
                    <a:ext uri="{9D8B030D-6E8A-4147-A177-3AD203B41FA5}">
                      <a16:colId xmlns:a16="http://schemas.microsoft.com/office/drawing/2014/main" val="20000"/>
                    </a:ext>
                  </a:extLst>
                </a:gridCol>
                <a:gridCol w="1905292">
                  <a:extLst>
                    <a:ext uri="{9D8B030D-6E8A-4147-A177-3AD203B41FA5}">
                      <a16:colId xmlns:a16="http://schemas.microsoft.com/office/drawing/2014/main" val="20001"/>
                    </a:ext>
                  </a:extLst>
                </a:gridCol>
              </a:tblGrid>
              <a:tr h="979714">
                <a:tc>
                  <a:txBody>
                    <a:bodyPr/>
                    <a:lstStyle/>
                    <a:p>
                      <a:r>
                        <a:rPr lang="en-US" sz="2400" dirty="0"/>
                        <a:t>Total number of patients seeking Cancer care per year </a:t>
                      </a:r>
                    </a:p>
                  </a:txBody>
                  <a:tcPr/>
                </a:tc>
                <a:tc>
                  <a:txBody>
                    <a:bodyPr/>
                    <a:lstStyle/>
                    <a:p>
                      <a:r>
                        <a:rPr lang="en-US" sz="2400" dirty="0"/>
                        <a:t>3,40,000</a:t>
                      </a:r>
                    </a:p>
                  </a:txBody>
                  <a:tcPr/>
                </a:tc>
                <a:extLst>
                  <a:ext uri="{0D108BD9-81ED-4DB2-BD59-A6C34878D82A}">
                    <a16:rowId xmlns:a16="http://schemas.microsoft.com/office/drawing/2014/main" val="10000"/>
                  </a:ext>
                </a:extLst>
              </a:tr>
              <a:tr h="979714">
                <a:tc>
                  <a:txBody>
                    <a:bodyPr/>
                    <a:lstStyle/>
                    <a:p>
                      <a:r>
                        <a:rPr lang="en-US" sz="2400" dirty="0"/>
                        <a:t>Out of them persons with advanced disease  (70%)</a:t>
                      </a:r>
                    </a:p>
                  </a:txBody>
                  <a:tcPr/>
                </a:tc>
                <a:tc>
                  <a:txBody>
                    <a:bodyPr/>
                    <a:lstStyle/>
                    <a:p>
                      <a:r>
                        <a:rPr lang="en-US" sz="2400" dirty="0"/>
                        <a:t>2,38,000</a:t>
                      </a:r>
                    </a:p>
                  </a:txBody>
                  <a:tcPr/>
                </a:tc>
                <a:extLst>
                  <a:ext uri="{0D108BD9-81ED-4DB2-BD59-A6C34878D82A}">
                    <a16:rowId xmlns:a16="http://schemas.microsoft.com/office/drawing/2014/main" val="10001"/>
                  </a:ext>
                </a:extLst>
              </a:tr>
              <a:tr h="979714">
                <a:tc>
                  <a:txBody>
                    <a:bodyPr/>
                    <a:lstStyle/>
                    <a:p>
                      <a:r>
                        <a:rPr lang="en-US" sz="2400" dirty="0"/>
                        <a:t>Out of above persons with moderate to severe pain  (66%)</a:t>
                      </a:r>
                    </a:p>
                  </a:txBody>
                  <a:tcPr/>
                </a:tc>
                <a:tc>
                  <a:txBody>
                    <a:bodyPr/>
                    <a:lstStyle/>
                    <a:p>
                      <a:r>
                        <a:rPr lang="en-US" sz="2400" dirty="0"/>
                        <a:t>1,57,000</a:t>
                      </a:r>
                    </a:p>
                  </a:txBody>
                  <a:tcPr/>
                </a:tc>
                <a:extLst>
                  <a:ext uri="{0D108BD9-81ED-4DB2-BD59-A6C34878D82A}">
                    <a16:rowId xmlns:a16="http://schemas.microsoft.com/office/drawing/2014/main" val="10002"/>
                  </a:ext>
                </a:extLst>
              </a:tr>
              <a:tr h="1415142">
                <a:tc>
                  <a:txBody>
                    <a:bodyPr/>
                    <a:lstStyle/>
                    <a:p>
                      <a:r>
                        <a:rPr lang="en-US" sz="2400" dirty="0"/>
                        <a:t>If all</a:t>
                      </a:r>
                      <a:r>
                        <a:rPr lang="en-US" sz="2400" baseline="0" dirty="0"/>
                        <a:t> of them</a:t>
                      </a:r>
                      <a:r>
                        <a:rPr lang="en-US" sz="2400" dirty="0"/>
                        <a:t> receive morphine @72 mg/day for 3 months the requirement for TMH per</a:t>
                      </a:r>
                      <a:r>
                        <a:rPr lang="en-US" sz="2400" baseline="0" dirty="0"/>
                        <a:t> year will be</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t>1017 kg </a:t>
                      </a:r>
                    </a:p>
                    <a:p>
                      <a:endParaRPr lang="en-US" sz="2400" dirty="0"/>
                    </a:p>
                  </a:txBody>
                  <a:tcPr/>
                </a:tc>
                <a:extLst>
                  <a:ext uri="{0D108BD9-81ED-4DB2-BD59-A6C34878D82A}">
                    <a16:rowId xmlns:a16="http://schemas.microsoft.com/office/drawing/2014/main" val="10003"/>
                  </a:ext>
                </a:extLst>
              </a:tr>
              <a:tr h="979714">
                <a:tc>
                  <a:txBody>
                    <a:bodyPr/>
                    <a:lstStyle/>
                    <a:p>
                      <a:r>
                        <a:rPr lang="en-US" sz="2400" dirty="0"/>
                        <a:t>Total consumption for whole of India in the year 2014 is less than </a:t>
                      </a:r>
                    </a:p>
                  </a:txBody>
                  <a:tcPr/>
                </a:tc>
                <a:tc>
                  <a:txBody>
                    <a:bodyPr/>
                    <a:lstStyle/>
                    <a:p>
                      <a:r>
                        <a:rPr lang="en-US" sz="2400" dirty="0"/>
                        <a:t>300 kg</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hape 316">
            <a:extLst>
              <a:ext uri="{FF2B5EF4-FFF2-40B4-BE49-F238E27FC236}">
                <a16:creationId xmlns:a16="http://schemas.microsoft.com/office/drawing/2014/main" id="{4CE1D2B3-3C52-4D01-AC96-A3488AF0B500}"/>
              </a:ext>
            </a:extLst>
          </p:cNvPr>
          <p:cNvSpPr txBox="1">
            <a:spLocks noGrp="1"/>
          </p:cNvSpPr>
          <p:nvPr>
            <p:ph type="title"/>
          </p:nvPr>
        </p:nvSpPr>
        <p:spPr>
          <a:xfrm>
            <a:off x="609600" y="304800"/>
            <a:ext cx="10972800" cy="1143000"/>
          </a:xfrm>
        </p:spPr>
        <p:txBody>
          <a:bodyPr spcFirstLastPara="1" vert="horz" lIns="91440" tIns="60933" rIns="91440" bIns="60933" rtlCol="0" anchor="ctr">
            <a:normAutofit/>
          </a:bodyPr>
          <a:lstStyle/>
          <a:p>
            <a:pPr eaLnBrk="1" hangingPunct="1">
              <a:spcBef>
                <a:spcPct val="0"/>
              </a:spcBef>
              <a:spcAft>
                <a:spcPct val="0"/>
              </a:spcAft>
              <a:buClr>
                <a:srgbClr val="FF0000"/>
              </a:buClr>
              <a:buSzPts val="4400"/>
            </a:pPr>
            <a:r>
              <a:rPr lang="en-GB" altLang="en-US" b="1">
                <a:solidFill>
                  <a:srgbClr val="FF0000"/>
                </a:solidFill>
                <a:latin typeface="Arial" panose="020B0604020202020204" pitchFamily="34" charset="0"/>
                <a:cs typeface="Arial" panose="020B0604020202020204" pitchFamily="34" charset="0"/>
                <a:sym typeface="Arial" panose="020B0604020202020204" pitchFamily="34" charset="0"/>
              </a:rPr>
              <a:t>WHO – Pain Ladder (1986)</a:t>
            </a:r>
            <a:endParaRPr lang="en-US"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49155" name="Shape 317">
            <a:extLst>
              <a:ext uri="{FF2B5EF4-FFF2-40B4-BE49-F238E27FC236}">
                <a16:creationId xmlns:a16="http://schemas.microsoft.com/office/drawing/2014/main" id="{5241FD83-368F-46DD-9089-97C459B21DE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072218"/>
            <a:ext cx="6324600" cy="457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Shape 250">
            <a:extLst>
              <a:ext uri="{FF2B5EF4-FFF2-40B4-BE49-F238E27FC236}">
                <a16:creationId xmlns:a16="http://schemas.microsoft.com/office/drawing/2014/main" id="{444C356D-07DA-4457-94E4-C48CEDFA506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1" y="203200"/>
            <a:ext cx="11825817"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4463-99A0-41B3-BE6D-B1A6A7075C09}"/>
              </a:ext>
            </a:extLst>
          </p:cNvPr>
          <p:cNvSpPr>
            <a:spLocks noGrp="1"/>
          </p:cNvSpPr>
          <p:nvPr>
            <p:ph type="title"/>
          </p:nvPr>
        </p:nvSpPr>
        <p:spPr>
          <a:xfrm>
            <a:off x="838200" y="365126"/>
            <a:ext cx="10515600" cy="710640"/>
          </a:xfrm>
        </p:spPr>
        <p:txBody>
          <a:bodyPr/>
          <a:lstStyle/>
          <a:p>
            <a:pPr algn="ctr"/>
            <a:r>
              <a:rPr lang="en-IN" b="1" dirty="0">
                <a:solidFill>
                  <a:srgbClr val="FF0000"/>
                </a:solidFill>
              </a:rPr>
              <a:t>Dr M.R Rajagopal</a:t>
            </a:r>
          </a:p>
        </p:txBody>
      </p:sp>
      <p:sp>
        <p:nvSpPr>
          <p:cNvPr id="4" name="Content Placeholder 3">
            <a:extLst>
              <a:ext uri="{FF2B5EF4-FFF2-40B4-BE49-F238E27FC236}">
                <a16:creationId xmlns:a16="http://schemas.microsoft.com/office/drawing/2014/main" id="{F24CA18C-EFB1-4400-9E3C-017C7C42F775}"/>
              </a:ext>
            </a:extLst>
          </p:cNvPr>
          <p:cNvSpPr>
            <a:spLocks noGrp="1"/>
          </p:cNvSpPr>
          <p:nvPr>
            <p:ph sz="half" idx="2"/>
          </p:nvPr>
        </p:nvSpPr>
        <p:spPr>
          <a:xfrm>
            <a:off x="5090735" y="1255059"/>
            <a:ext cx="6789193" cy="5273673"/>
          </a:xfrm>
          <a:ln>
            <a:solidFill>
              <a:schemeClr val="tx1">
                <a:lumMod val="50000"/>
                <a:lumOff val="50000"/>
              </a:schemeClr>
            </a:solidFill>
          </a:ln>
        </p:spPr>
        <p:txBody>
          <a:bodyPr>
            <a:normAutofit/>
          </a:bodyPr>
          <a:lstStyle/>
          <a:p>
            <a:endParaRPr lang="en-US" sz="1100" dirty="0"/>
          </a:p>
          <a:p>
            <a:r>
              <a:rPr lang="en-US" sz="3500" b="1" dirty="0">
                <a:solidFill>
                  <a:srgbClr val="0070C0"/>
                </a:solidFill>
              </a:rPr>
              <a:t>Chairman, Pallium India</a:t>
            </a:r>
          </a:p>
          <a:p>
            <a:r>
              <a:rPr lang="en-US" sz="3500" b="1" dirty="0">
                <a:solidFill>
                  <a:srgbClr val="0070C0"/>
                </a:solidFill>
              </a:rPr>
              <a:t>Member, Advisory Committee on Palliative Care, Department of Health and Family Welfare, Government of India.</a:t>
            </a:r>
          </a:p>
          <a:p>
            <a:r>
              <a:rPr lang="en-US" sz="3500" b="1" dirty="0">
                <a:solidFill>
                  <a:srgbClr val="0070C0"/>
                </a:solidFill>
              </a:rPr>
              <a:t>Government of India's Padma Shri award in 2018</a:t>
            </a:r>
          </a:p>
          <a:p>
            <a:r>
              <a:rPr lang="en-US" sz="3500" b="1" dirty="0">
                <a:solidFill>
                  <a:srgbClr val="0070C0"/>
                </a:solidFill>
              </a:rPr>
              <a:t>Nominated for Nobel Peace Prize for the year 2018</a:t>
            </a:r>
          </a:p>
        </p:txBody>
      </p:sp>
      <p:pic>
        <p:nvPicPr>
          <p:cNvPr id="5" name="Shape 114">
            <a:extLst>
              <a:ext uri="{FF2B5EF4-FFF2-40B4-BE49-F238E27FC236}">
                <a16:creationId xmlns:a16="http://schemas.microsoft.com/office/drawing/2014/main" id="{34289F3F-697F-4DC1-A015-2A0C4EDD14D8}"/>
              </a:ext>
            </a:extLst>
          </p:cNvPr>
          <p:cNvPicPr preferRelativeResize="0">
            <a:picLocks noGrp="1" noChangeAspect="1" noChangeArrowheads="1"/>
          </p:cNvPicPr>
          <p:nvPr>
            <p:ph sz="half" idx="1"/>
          </p:nvPr>
        </p:nvPicPr>
        <p:blipFill>
          <a:blip r:embed="rId3">
            <a:extLst>
              <a:ext uri="{28A0092B-C50C-407E-A947-70E740481C1C}">
                <a14:useLocalDpi xmlns:a14="http://schemas.microsoft.com/office/drawing/2010/main" val="0"/>
              </a:ext>
            </a:extLst>
          </a:blip>
          <a:srcRect t="9801" b="9801"/>
          <a:stretch>
            <a:fillRect/>
          </a:stretch>
        </p:blipFill>
        <p:spPr bwMode="auto">
          <a:xfrm>
            <a:off x="312072" y="1219200"/>
            <a:ext cx="4367506" cy="527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4293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D4234D-4B02-45D1-B9B6-72090679A88C}"/>
              </a:ext>
            </a:extLst>
          </p:cNvPr>
          <p:cNvPicPr>
            <a:picLocks noChangeAspect="1"/>
          </p:cNvPicPr>
          <p:nvPr/>
        </p:nvPicPr>
        <p:blipFill rotWithShape="1">
          <a:blip r:embed="rId3">
            <a:extLst>
              <a:ext uri="{28A0092B-C50C-407E-A947-70E740481C1C}">
                <a14:useLocalDpi xmlns:a14="http://schemas.microsoft.com/office/drawing/2010/main" val="0"/>
              </a:ext>
            </a:extLst>
          </a:blip>
          <a:srcRect t="3137" b="12419"/>
          <a:stretch/>
        </p:blipFill>
        <p:spPr>
          <a:xfrm>
            <a:off x="1524000" y="215153"/>
            <a:ext cx="9144000" cy="5791200"/>
          </a:xfrm>
          <a:prstGeom prst="rect">
            <a:avLst/>
          </a:prstGeom>
        </p:spPr>
      </p:pic>
    </p:spTree>
    <p:extLst>
      <p:ext uri="{BB962C8B-B14F-4D97-AF65-F5344CB8AC3E}">
        <p14:creationId xmlns:p14="http://schemas.microsoft.com/office/powerpoint/2010/main" val="6529062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544C54-6B6D-4C5D-8053-314979108597}"/>
              </a:ext>
            </a:extLst>
          </p:cNvPr>
          <p:cNvPicPr>
            <a:picLocks noChangeAspect="1"/>
          </p:cNvPicPr>
          <p:nvPr/>
        </p:nvPicPr>
        <p:blipFill rotWithShape="1">
          <a:blip r:embed="rId3">
            <a:extLst>
              <a:ext uri="{28A0092B-C50C-407E-A947-70E740481C1C}">
                <a14:useLocalDpi xmlns:a14="http://schemas.microsoft.com/office/drawing/2010/main" val="0"/>
              </a:ext>
            </a:extLst>
          </a:blip>
          <a:srcRect b="16601"/>
          <a:stretch/>
        </p:blipFill>
        <p:spPr>
          <a:xfrm>
            <a:off x="1639446" y="291353"/>
            <a:ext cx="10032601" cy="6275293"/>
          </a:xfrm>
          <a:prstGeom prst="rect">
            <a:avLst/>
          </a:prstGeom>
        </p:spPr>
      </p:pic>
    </p:spTree>
    <p:extLst>
      <p:ext uri="{BB962C8B-B14F-4D97-AF65-F5344CB8AC3E}">
        <p14:creationId xmlns:p14="http://schemas.microsoft.com/office/powerpoint/2010/main" val="25860780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679F6B42-25FF-404E-8D22-8355E52CCF74}"/>
              </a:ext>
            </a:extLst>
          </p:cNvPr>
          <p:cNvSpPr txBox="1">
            <a:spLocks noGrp="1"/>
          </p:cNvSpPr>
          <p:nvPr>
            <p:ph type="title"/>
          </p:nvPr>
        </p:nvSpPr>
        <p:spPr>
          <a:xfrm>
            <a:off x="1016000" y="1295400"/>
            <a:ext cx="10761133" cy="5080000"/>
          </a:xfrm>
        </p:spPr>
        <p:txBody>
          <a:bodyPr/>
          <a:lstStyle/>
          <a:p>
            <a:pPr marL="609585" indent="-609585" algn="l">
              <a:spcBef>
                <a:spcPct val="0"/>
              </a:spcBef>
              <a:spcAft>
                <a:spcPct val="0"/>
              </a:spcAft>
            </a:pPr>
            <a:r>
              <a:rPr lang="en-US" altLang="en-US" sz="2667" b="1" dirty="0">
                <a:latin typeface="Arial" panose="020B0604020202020204" pitchFamily="34" charset="0"/>
                <a:cs typeface="Arial" panose="020B0604020202020204" pitchFamily="34" charset="0"/>
              </a:rPr>
              <a:t>	</a:t>
            </a:r>
            <a:r>
              <a:rPr lang="en-US" altLang="en-US" sz="2667" b="1" dirty="0">
                <a:solidFill>
                  <a:srgbClr val="0070C0"/>
                </a:solidFill>
                <a:latin typeface="Arial" panose="020B0604020202020204" pitchFamily="34" charset="0"/>
                <a:cs typeface="Arial" panose="020B0604020202020204" pitchFamily="34" charset="0"/>
              </a:rPr>
              <a:t>1. Pallium India</a:t>
            </a:r>
            <a:br>
              <a:rPr lang="en-US" altLang="en-US" sz="2667" b="1" dirty="0">
                <a:solidFill>
                  <a:srgbClr val="0070C0"/>
                </a:solidFill>
                <a:latin typeface="Arial" panose="020B0604020202020204" pitchFamily="34" charset="0"/>
                <a:cs typeface="Arial" panose="020B0604020202020204" pitchFamily="34" charset="0"/>
              </a:rPr>
            </a:br>
            <a:r>
              <a:rPr lang="en-US" altLang="en-US" sz="2667" b="1" dirty="0">
                <a:solidFill>
                  <a:srgbClr val="0070C0"/>
                </a:solidFill>
                <a:latin typeface="Arial" panose="020B0604020202020204" pitchFamily="34" charset="0"/>
                <a:cs typeface="Arial" panose="020B0604020202020204" pitchFamily="34" charset="0"/>
              </a:rPr>
              <a:t>    a. Trivandrum Institute of Palliative Sciences (TIPS),  </a:t>
            </a:r>
            <a:br>
              <a:rPr lang="en-US" altLang="en-US" sz="2667" b="1" dirty="0">
                <a:solidFill>
                  <a:srgbClr val="0070C0"/>
                </a:solidFill>
                <a:latin typeface="Arial" panose="020B0604020202020204" pitchFamily="34" charset="0"/>
                <a:cs typeface="Arial" panose="020B0604020202020204" pitchFamily="34" charset="0"/>
              </a:rPr>
            </a:br>
            <a:r>
              <a:rPr lang="en-US" altLang="en-US" sz="2667" b="1" dirty="0">
                <a:solidFill>
                  <a:srgbClr val="0070C0"/>
                </a:solidFill>
                <a:latin typeface="Arial" panose="020B0604020202020204" pitchFamily="34" charset="0"/>
                <a:cs typeface="Arial" panose="020B0604020202020204" pitchFamily="34" charset="0"/>
              </a:rPr>
              <a:t>        Trivandrum.</a:t>
            </a:r>
            <a:br>
              <a:rPr lang="en-US" altLang="en-US" sz="2667" b="1" dirty="0">
                <a:solidFill>
                  <a:srgbClr val="0070C0"/>
                </a:solidFill>
                <a:latin typeface="Arial" panose="020B0604020202020204" pitchFamily="34" charset="0"/>
                <a:cs typeface="Arial" panose="020B0604020202020204" pitchFamily="34" charset="0"/>
              </a:rPr>
            </a:br>
            <a:r>
              <a:rPr lang="en-US" altLang="en-US" sz="2667" b="1" dirty="0">
                <a:solidFill>
                  <a:srgbClr val="0070C0"/>
                </a:solidFill>
                <a:latin typeface="Arial" panose="020B0604020202020204" pitchFamily="34" charset="0"/>
                <a:cs typeface="Arial" panose="020B0604020202020204" pitchFamily="34" charset="0"/>
              </a:rPr>
              <a:t>    b. MNJ Institute of Oncology, Hyderabad</a:t>
            </a:r>
            <a:br>
              <a:rPr lang="en-US" altLang="en-US" sz="2667" b="1" dirty="0">
                <a:solidFill>
                  <a:srgbClr val="0070C0"/>
                </a:solidFill>
                <a:latin typeface="Arial" panose="020B0604020202020204" pitchFamily="34" charset="0"/>
                <a:cs typeface="Arial" panose="020B0604020202020204" pitchFamily="34" charset="0"/>
              </a:rPr>
            </a:br>
            <a:br>
              <a:rPr lang="en-US" altLang="en-US" sz="2667" b="1" dirty="0">
                <a:solidFill>
                  <a:srgbClr val="0070C0"/>
                </a:solidFill>
                <a:latin typeface="Arial" panose="020B0604020202020204" pitchFamily="34" charset="0"/>
                <a:cs typeface="Arial" panose="020B0604020202020204" pitchFamily="34" charset="0"/>
              </a:rPr>
            </a:br>
            <a:r>
              <a:rPr lang="en-US" altLang="en-US" sz="2667" b="1" dirty="0">
                <a:solidFill>
                  <a:srgbClr val="0070C0"/>
                </a:solidFill>
                <a:latin typeface="Arial" panose="020B0604020202020204" pitchFamily="34" charset="0"/>
                <a:cs typeface="Arial" panose="020B0604020202020204" pitchFamily="34" charset="0"/>
              </a:rPr>
              <a:t>2. Institute Of Palliative Medicine , Calicut</a:t>
            </a:r>
            <a:br>
              <a:rPr lang="en-US" altLang="en-US" sz="2667" b="1" dirty="0">
                <a:solidFill>
                  <a:srgbClr val="0070C0"/>
                </a:solidFill>
                <a:latin typeface="Arial" panose="020B0604020202020204" pitchFamily="34" charset="0"/>
                <a:cs typeface="Arial" panose="020B0604020202020204" pitchFamily="34" charset="0"/>
              </a:rPr>
            </a:br>
            <a:br>
              <a:rPr lang="en-US" altLang="en-US" sz="2667" b="1" dirty="0">
                <a:solidFill>
                  <a:srgbClr val="0070C0"/>
                </a:solidFill>
                <a:latin typeface="Arial" panose="020B0604020202020204" pitchFamily="34" charset="0"/>
                <a:cs typeface="Arial" panose="020B0604020202020204" pitchFamily="34" charset="0"/>
              </a:rPr>
            </a:br>
            <a:r>
              <a:rPr lang="en-US" altLang="en-US" sz="2667" b="1" dirty="0">
                <a:solidFill>
                  <a:srgbClr val="0070C0"/>
                </a:solidFill>
                <a:latin typeface="Arial" panose="020B0604020202020204" pitchFamily="34" charset="0"/>
                <a:cs typeface="Arial" panose="020B0604020202020204" pitchFamily="34" charset="0"/>
              </a:rPr>
              <a:t>3. Christian Medical College and Hospital, Vellore</a:t>
            </a:r>
            <a:br>
              <a:rPr lang="en-US" altLang="en-US" sz="2667" b="1" dirty="0">
                <a:solidFill>
                  <a:srgbClr val="0070C0"/>
                </a:solidFill>
                <a:latin typeface="Arial" panose="020B0604020202020204" pitchFamily="34" charset="0"/>
                <a:cs typeface="Arial" panose="020B0604020202020204" pitchFamily="34" charset="0"/>
              </a:rPr>
            </a:br>
            <a:br>
              <a:rPr lang="en-US" altLang="en-US" sz="2667" b="1" dirty="0">
                <a:solidFill>
                  <a:srgbClr val="0070C0"/>
                </a:solidFill>
                <a:latin typeface="Arial" panose="020B0604020202020204" pitchFamily="34" charset="0"/>
                <a:cs typeface="Arial" panose="020B0604020202020204" pitchFamily="34" charset="0"/>
              </a:rPr>
            </a:br>
            <a:r>
              <a:rPr lang="en-US" altLang="en-US" sz="2667" b="1" dirty="0">
                <a:solidFill>
                  <a:srgbClr val="0070C0"/>
                </a:solidFill>
                <a:latin typeface="Arial" panose="020B0604020202020204" pitchFamily="34" charset="0"/>
                <a:cs typeface="Arial" panose="020B0604020202020204" pitchFamily="34" charset="0"/>
              </a:rPr>
              <a:t>4. Cipla Palliative care and training center,  Pune</a:t>
            </a:r>
            <a:br>
              <a:rPr lang="en-US" altLang="en-US" sz="2667" b="1" dirty="0">
                <a:solidFill>
                  <a:srgbClr val="0070C0"/>
                </a:solidFill>
                <a:latin typeface="Arial" panose="020B0604020202020204" pitchFamily="34" charset="0"/>
                <a:cs typeface="Arial" panose="020B0604020202020204" pitchFamily="34" charset="0"/>
              </a:rPr>
            </a:br>
            <a:br>
              <a:rPr lang="en-US" altLang="en-US" sz="2667" b="1" dirty="0">
                <a:solidFill>
                  <a:srgbClr val="0070C0"/>
                </a:solidFill>
                <a:latin typeface="Arial" panose="020B0604020202020204" pitchFamily="34" charset="0"/>
                <a:cs typeface="Arial" panose="020B0604020202020204" pitchFamily="34" charset="0"/>
              </a:rPr>
            </a:br>
            <a:r>
              <a:rPr lang="en-US" altLang="en-US" sz="2667" b="1" dirty="0">
                <a:solidFill>
                  <a:srgbClr val="0070C0"/>
                </a:solidFill>
                <a:latin typeface="Arial" panose="020B0604020202020204" pitchFamily="34" charset="0"/>
                <a:cs typeface="Arial" panose="020B0604020202020204" pitchFamily="34" charset="0"/>
              </a:rPr>
              <a:t>5. Tata memorial Hospital, Mumbai</a:t>
            </a:r>
            <a:endParaRPr lang="en-US" altLang="en-US" dirty="0">
              <a:solidFill>
                <a:srgbClr val="0070C0"/>
              </a:solidFill>
              <a:latin typeface="Arial" panose="020B0604020202020204" pitchFamily="34" charset="0"/>
              <a:cs typeface="Arial" panose="020B0604020202020204" pitchFamily="34" charset="0"/>
            </a:endParaRPr>
          </a:p>
        </p:txBody>
      </p:sp>
      <p:pic>
        <p:nvPicPr>
          <p:cNvPr id="51203" name="Picture 2" descr="http://palliumindia.org/cms/wp-content/uploads/2010/01/tip-who-500px.gif">
            <a:extLst>
              <a:ext uri="{FF2B5EF4-FFF2-40B4-BE49-F238E27FC236}">
                <a16:creationId xmlns:a16="http://schemas.microsoft.com/office/drawing/2014/main" id="{E064CB5F-A502-4867-9436-9BECD1140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400" y="279400"/>
            <a:ext cx="63500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hape 322">
            <a:extLst>
              <a:ext uri="{FF2B5EF4-FFF2-40B4-BE49-F238E27FC236}">
                <a16:creationId xmlns:a16="http://schemas.microsoft.com/office/drawing/2014/main" id="{2E7CD49F-F190-42E8-AFC6-625268A1B836}"/>
              </a:ext>
            </a:extLst>
          </p:cNvPr>
          <p:cNvSpPr txBox="1">
            <a:spLocks noGrp="1"/>
          </p:cNvSpPr>
          <p:nvPr>
            <p:ph type="title"/>
          </p:nvPr>
        </p:nvSpPr>
        <p:spPr>
          <a:xfrm>
            <a:off x="414867" y="397934"/>
            <a:ext cx="11362267" cy="1121833"/>
          </a:xfrm>
        </p:spPr>
        <p:txBody>
          <a:bodyPr/>
          <a:lstStyle/>
          <a:p>
            <a:pPr eaLnBrk="1" hangingPunct="1">
              <a:spcBef>
                <a:spcPct val="0"/>
              </a:spcBef>
              <a:spcAft>
                <a:spcPct val="0"/>
              </a:spcAft>
            </a:pPr>
            <a:r>
              <a:rPr lang="en-GB" altLang="en-US" b="1" dirty="0">
                <a:solidFill>
                  <a:srgbClr val="FF0000"/>
                </a:solidFill>
                <a:latin typeface="Arial" panose="020B0604020202020204" pitchFamily="34" charset="0"/>
                <a:cs typeface="Arial" panose="020B0604020202020204" pitchFamily="34" charset="0"/>
              </a:rPr>
              <a:t>M.D. Palliative Medicine</a:t>
            </a:r>
            <a:endParaRPr lang="en-US" altLang="en-US" b="1" dirty="0">
              <a:solidFill>
                <a:srgbClr val="FF0000"/>
              </a:solidFill>
              <a:latin typeface="Arial" panose="020B0604020202020204" pitchFamily="34" charset="0"/>
              <a:cs typeface="Arial" panose="020B0604020202020204" pitchFamily="34" charset="0"/>
            </a:endParaRPr>
          </a:p>
        </p:txBody>
      </p:sp>
      <p:sp>
        <p:nvSpPr>
          <p:cNvPr id="50179" name="Shape 323">
            <a:extLst>
              <a:ext uri="{FF2B5EF4-FFF2-40B4-BE49-F238E27FC236}">
                <a16:creationId xmlns:a16="http://schemas.microsoft.com/office/drawing/2014/main" id="{B957C9E3-2765-4944-93B1-90B3AF2F08A8}"/>
              </a:ext>
            </a:extLst>
          </p:cNvPr>
          <p:cNvSpPr txBox="1">
            <a:spLocks noGrp="1"/>
          </p:cNvSpPr>
          <p:nvPr>
            <p:ph type="title"/>
          </p:nvPr>
        </p:nvSpPr>
        <p:spPr>
          <a:xfrm>
            <a:off x="1102658" y="2079812"/>
            <a:ext cx="4760260" cy="3488018"/>
          </a:xfrm>
        </p:spPr>
        <p:txBody>
          <a:bodyPr>
            <a:normAutofit fontScale="90000"/>
          </a:bodyPr>
          <a:lstStyle/>
          <a:p>
            <a:pPr algn="l">
              <a:lnSpc>
                <a:spcPct val="200000"/>
              </a:lnSpc>
              <a:spcBef>
                <a:spcPct val="0"/>
              </a:spcBef>
              <a:spcAft>
                <a:spcPct val="0"/>
              </a:spcAft>
            </a:pPr>
            <a:r>
              <a:rPr lang="en-GB" altLang="en-US" b="1" dirty="0">
                <a:solidFill>
                  <a:srgbClr val="0070C0"/>
                </a:solidFill>
                <a:latin typeface="Arial" panose="020B0604020202020204" pitchFamily="34" charset="0"/>
                <a:cs typeface="Arial" panose="020B0604020202020204" pitchFamily="34" charset="0"/>
              </a:rPr>
              <a:t>TMC, Mumbai</a:t>
            </a:r>
            <a:br>
              <a:rPr lang="en-GB" altLang="en-US" b="1" dirty="0">
                <a:solidFill>
                  <a:srgbClr val="0070C0"/>
                </a:solidFill>
                <a:latin typeface="Arial" panose="020B0604020202020204" pitchFamily="34" charset="0"/>
                <a:cs typeface="Arial" panose="020B0604020202020204" pitchFamily="34" charset="0"/>
              </a:rPr>
            </a:br>
            <a:r>
              <a:rPr lang="en-GB" altLang="en-US" b="1" dirty="0">
                <a:solidFill>
                  <a:srgbClr val="0070C0"/>
                </a:solidFill>
                <a:latin typeface="Arial" panose="020B0604020202020204" pitchFamily="34" charset="0"/>
                <a:cs typeface="Arial" panose="020B0604020202020204" pitchFamily="34" charset="0"/>
              </a:rPr>
              <a:t>AIIMS, New Delhi</a:t>
            </a:r>
            <a:br>
              <a:rPr lang="en-US" altLang="en-US" b="1" dirty="0">
                <a:solidFill>
                  <a:srgbClr val="0070C0"/>
                </a:solidFill>
                <a:latin typeface="Arial" panose="020B0604020202020204" pitchFamily="34" charset="0"/>
                <a:cs typeface="Arial" panose="020B0604020202020204" pitchFamily="34" charset="0"/>
              </a:rPr>
            </a:br>
            <a:r>
              <a:rPr lang="en-GB" altLang="en-US" sz="3200" b="1" i="1" dirty="0">
                <a:solidFill>
                  <a:srgbClr val="0070C0"/>
                </a:solidFill>
                <a:latin typeface="Arial" panose="020B0604020202020204" pitchFamily="34" charset="0"/>
                <a:cs typeface="Arial" panose="020B0604020202020204" pitchFamily="34" charset="0"/>
              </a:rPr>
              <a:t>GCRI, Ahmedabad</a:t>
            </a:r>
            <a:endParaRPr lang="en-US" alt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4337C3C-C22B-425A-9E12-6FCBF95EA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8414" y="2079812"/>
            <a:ext cx="4340928" cy="3488018"/>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txBox="1">
            <a:spLocks noGrp="1"/>
          </p:cNvSpPr>
          <p:nvPr>
            <p:ph type="title"/>
          </p:nvPr>
        </p:nvSpPr>
        <p:spPr>
          <a:xfrm>
            <a:off x="304800" y="4953000"/>
            <a:ext cx="11362267" cy="1625600"/>
          </a:xfrm>
        </p:spPr>
        <p:txBody>
          <a:bodyPr>
            <a:normAutofit fontScale="90000"/>
          </a:bodyPr>
          <a:lstStyle/>
          <a:p>
            <a:pPr>
              <a:spcBef>
                <a:spcPct val="0"/>
              </a:spcBef>
              <a:spcAft>
                <a:spcPct val="0"/>
              </a:spcAft>
            </a:pPr>
            <a:br>
              <a:rPr lang="en-US" b="1" dirty="0">
                <a:solidFill>
                  <a:srgbClr val="FF0000"/>
                </a:solidFill>
                <a:latin typeface="Arial" charset="0"/>
                <a:cs typeface="Arial" charset="0"/>
              </a:rPr>
            </a:br>
            <a:br>
              <a:rPr lang="en-US" b="1" dirty="0">
                <a:solidFill>
                  <a:srgbClr val="FF0000"/>
                </a:solidFill>
                <a:latin typeface="Arial" charset="0"/>
                <a:cs typeface="Arial" charset="0"/>
              </a:rPr>
            </a:br>
            <a:r>
              <a:rPr lang="en-US" b="1" dirty="0">
                <a:solidFill>
                  <a:srgbClr val="FF0000"/>
                </a:solidFill>
                <a:latin typeface="Arial" charset="0"/>
                <a:cs typeface="Arial" charset="0"/>
              </a:rPr>
              <a:t>"Please, do not make us suffer any more…“</a:t>
            </a:r>
            <a:br>
              <a:rPr lang="en-US" b="1" dirty="0">
                <a:latin typeface="Arial" charset="0"/>
                <a:cs typeface="Arial" charset="0"/>
              </a:rPr>
            </a:br>
            <a:br>
              <a:rPr lang="en-US" b="1" dirty="0">
                <a:solidFill>
                  <a:srgbClr val="002060"/>
                </a:solidFill>
                <a:latin typeface="Arial" charset="0"/>
                <a:cs typeface="Arial" charset="0"/>
              </a:rPr>
            </a:br>
            <a:endParaRPr lang="en-US" b="1" dirty="0">
              <a:solidFill>
                <a:srgbClr val="002060"/>
              </a:solidFill>
              <a:latin typeface="Arial" charset="0"/>
              <a:cs typeface="Arial" charset="0"/>
            </a:endParaRPr>
          </a:p>
        </p:txBody>
      </p:sp>
      <p:pic>
        <p:nvPicPr>
          <p:cNvPr id="158722" name="Picture 4" descr="before morphine"/>
          <p:cNvPicPr>
            <a:picLocks noChangeAspect="1" noChangeArrowheads="1"/>
          </p:cNvPicPr>
          <p:nvPr/>
        </p:nvPicPr>
        <p:blipFill>
          <a:blip r:embed="rId3"/>
          <a:srcRect/>
          <a:stretch>
            <a:fillRect/>
          </a:stretch>
        </p:blipFill>
        <p:spPr bwMode="auto">
          <a:xfrm>
            <a:off x="406400" y="685800"/>
            <a:ext cx="5333933" cy="3860800"/>
          </a:xfrm>
          <a:prstGeom prst="rect">
            <a:avLst/>
          </a:prstGeom>
          <a:noFill/>
          <a:ln w="9525">
            <a:noFill/>
            <a:miter lim="800000"/>
            <a:headEnd/>
            <a:tailEnd/>
          </a:ln>
        </p:spPr>
      </p:pic>
      <p:pic>
        <p:nvPicPr>
          <p:cNvPr id="158723" name="Picture 2" descr="C:\WINDOWS\Desktop\jo\after morphine.jpg"/>
          <p:cNvPicPr>
            <a:picLocks noChangeAspect="1" noChangeArrowheads="1"/>
          </p:cNvPicPr>
          <p:nvPr/>
        </p:nvPicPr>
        <p:blipFill>
          <a:blip r:embed="rId4"/>
          <a:srcRect/>
          <a:stretch>
            <a:fillRect/>
          </a:stretch>
        </p:blipFill>
        <p:spPr bwMode="auto">
          <a:xfrm>
            <a:off x="5994401" y="685801"/>
            <a:ext cx="5671911" cy="3830457"/>
          </a:xfrm>
          <a:prstGeom prst="rect">
            <a:avLst/>
          </a:prstGeom>
          <a:noFill/>
          <a:ln w="9525">
            <a:noFill/>
            <a:miter lim="800000"/>
            <a:headEnd/>
            <a:tailEnd/>
          </a:ln>
        </p:spPr>
      </p:pic>
      <p:sp>
        <p:nvSpPr>
          <p:cNvPr id="3" name="Rectangle 2">
            <a:extLst>
              <a:ext uri="{FF2B5EF4-FFF2-40B4-BE49-F238E27FC236}">
                <a16:creationId xmlns:a16="http://schemas.microsoft.com/office/drawing/2014/main" id="{8F8B6277-78B6-4CC5-8D9D-8894E73F4F6F}"/>
              </a:ext>
            </a:extLst>
          </p:cNvPr>
          <p:cNvSpPr/>
          <p:nvPr/>
        </p:nvSpPr>
        <p:spPr>
          <a:xfrm>
            <a:off x="3048000" y="3105835"/>
            <a:ext cx="6096000" cy="646331"/>
          </a:xfrm>
          <a:prstGeom prst="rect">
            <a:avLst/>
          </a:prstGeom>
        </p:spPr>
        <p:txBody>
          <a:bodyPr>
            <a:spAutoFit/>
          </a:bodyPr>
          <a:lstStyle/>
          <a:p>
            <a:r>
              <a:rPr lang="en-US" b="1" dirty="0"/>
              <a:t>Presently Very Few Have a </a:t>
            </a:r>
            <a:br>
              <a:rPr lang="en-US" b="1" dirty="0"/>
            </a:br>
            <a:r>
              <a:rPr lang="en-US" b="1" dirty="0"/>
              <a:t>Pain Free and Dignified Death</a:t>
            </a:r>
            <a:endParaRPr lang="en-IN"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59512" y="2374490"/>
            <a:ext cx="8544230" cy="3642851"/>
          </a:xfrm>
        </p:spPr>
        <p:txBody>
          <a:bodyPr>
            <a:normAutofit lnSpcReduction="10000"/>
          </a:bodyPr>
          <a:lstStyle/>
          <a:p>
            <a:pPr marL="514350" indent="-514350" algn="l">
              <a:lnSpc>
                <a:spcPct val="110000"/>
              </a:lnSpc>
              <a:buClr>
                <a:srgbClr val="FF0000"/>
              </a:buClr>
              <a:buFont typeface="Courier New" pitchFamily="49" charset="0"/>
              <a:buChar char="o"/>
              <a:defRPr/>
            </a:pPr>
            <a:r>
              <a:rPr lang="en-US" sz="4000" b="1" dirty="0">
                <a:solidFill>
                  <a:srgbClr val="0070C0"/>
                </a:solidFill>
              </a:rPr>
              <a:t>The poor die in agony due to neglect</a:t>
            </a:r>
          </a:p>
          <a:p>
            <a:pPr marL="514350" indent="-514350" algn="l">
              <a:lnSpc>
                <a:spcPct val="110000"/>
              </a:lnSpc>
              <a:buClr>
                <a:srgbClr val="FF0000"/>
              </a:buClr>
              <a:buFont typeface="Courier New" pitchFamily="49" charset="0"/>
              <a:buChar char="o"/>
              <a:defRPr/>
            </a:pPr>
            <a:r>
              <a:rPr lang="en-US" sz="4000" b="1" dirty="0">
                <a:solidFill>
                  <a:srgbClr val="0070C0"/>
                </a:solidFill>
              </a:rPr>
              <a:t>The middle class die in agony due to ignorance.</a:t>
            </a:r>
          </a:p>
          <a:p>
            <a:pPr marL="514350" indent="-514350" algn="l">
              <a:lnSpc>
                <a:spcPct val="110000"/>
              </a:lnSpc>
              <a:buClr>
                <a:srgbClr val="FF0000"/>
              </a:buClr>
              <a:buFont typeface="Courier New" pitchFamily="49" charset="0"/>
              <a:buChar char="o"/>
              <a:defRPr/>
            </a:pPr>
            <a:r>
              <a:rPr lang="en-US" sz="4000" b="1" dirty="0">
                <a:solidFill>
                  <a:srgbClr val="0070C0"/>
                </a:solidFill>
              </a:rPr>
              <a:t>The rich die in agony on ventilator</a:t>
            </a:r>
          </a:p>
        </p:txBody>
      </p:sp>
      <p:sp>
        <p:nvSpPr>
          <p:cNvPr id="6" name="Rectangle 5">
            <a:extLst>
              <a:ext uri="{FF2B5EF4-FFF2-40B4-BE49-F238E27FC236}">
                <a16:creationId xmlns:a16="http://schemas.microsoft.com/office/drawing/2014/main" id="{6EF581C2-0E1B-4C76-9B0C-82CB9AD8503B}"/>
              </a:ext>
            </a:extLst>
          </p:cNvPr>
          <p:cNvSpPr/>
          <p:nvPr/>
        </p:nvSpPr>
        <p:spPr>
          <a:xfrm>
            <a:off x="728911" y="324465"/>
            <a:ext cx="9860433" cy="1754326"/>
          </a:xfrm>
          <a:prstGeom prst="rect">
            <a:avLst/>
          </a:prstGeom>
        </p:spPr>
        <p:txBody>
          <a:bodyPr wrap="square">
            <a:spAutoFit/>
          </a:bodyPr>
          <a:lstStyle/>
          <a:p>
            <a:r>
              <a:rPr lang="en-US" sz="5400" b="1" dirty="0">
                <a:solidFill>
                  <a:srgbClr val="FF0000"/>
                </a:solidFill>
              </a:rPr>
              <a:t>Presently very few have a pain free and dignified death in India</a:t>
            </a:r>
            <a:endParaRPr lang="en-IN" sz="5400" b="1" dirty="0">
              <a:solidFill>
                <a:srgbClr val="FF0000"/>
              </a:solidFill>
            </a:endParaRPr>
          </a:p>
        </p:txBody>
      </p:sp>
      <p:sp>
        <p:nvSpPr>
          <p:cNvPr id="7" name="TextBox 6">
            <a:extLst>
              <a:ext uri="{FF2B5EF4-FFF2-40B4-BE49-F238E27FC236}">
                <a16:creationId xmlns:a16="http://schemas.microsoft.com/office/drawing/2014/main" id="{7A394524-5550-4BBB-B361-C3455A092B5E}"/>
              </a:ext>
            </a:extLst>
          </p:cNvPr>
          <p:cNvSpPr txBox="1"/>
          <p:nvPr/>
        </p:nvSpPr>
        <p:spPr>
          <a:xfrm>
            <a:off x="2851354" y="6113554"/>
            <a:ext cx="6489291" cy="523220"/>
          </a:xfrm>
          <a:prstGeom prst="rect">
            <a:avLst/>
          </a:prstGeom>
          <a:noFill/>
        </p:spPr>
        <p:txBody>
          <a:bodyPr wrap="square" rtlCol="0">
            <a:spAutoFit/>
          </a:bodyPr>
          <a:lstStyle/>
          <a:p>
            <a:r>
              <a:rPr lang="en-IN" sz="2800" b="1" dirty="0">
                <a:solidFill>
                  <a:srgbClr val="FF0000"/>
                </a:solidFill>
              </a:rPr>
              <a:t>Dr Mitra , Eastern India Palliative Care</a:t>
            </a:r>
          </a:p>
        </p:txBody>
      </p:sp>
    </p:spTree>
    <p:extLst>
      <p:ext uri="{BB962C8B-B14F-4D97-AF65-F5344CB8AC3E}">
        <p14:creationId xmlns:p14="http://schemas.microsoft.com/office/powerpoint/2010/main" val="2069412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2819402" y="279400"/>
            <a:ext cx="6067425" cy="828431"/>
          </a:xfrm>
        </p:spPr>
        <p:txBody>
          <a:bodyPr>
            <a:normAutofit fontScale="90000"/>
          </a:bodyPr>
          <a:lstStyle/>
          <a:p>
            <a:r>
              <a:rPr lang="en-US" altLang="en-US" sz="5400" b="1" dirty="0">
                <a:solidFill>
                  <a:srgbClr val="FF0000"/>
                </a:solidFill>
                <a:ea typeface="ヒラギノ角ゴ Pro W3" pitchFamily="1" charset="-128"/>
              </a:rPr>
              <a:t>Key features</a:t>
            </a:r>
          </a:p>
        </p:txBody>
      </p:sp>
      <p:sp>
        <p:nvSpPr>
          <p:cNvPr id="3" name="Subtitle 2"/>
          <p:cNvSpPr>
            <a:spLocks noGrp="1"/>
          </p:cNvSpPr>
          <p:nvPr>
            <p:ph type="subTitle" idx="1"/>
          </p:nvPr>
        </p:nvSpPr>
        <p:spPr>
          <a:xfrm>
            <a:off x="2057400" y="1371600"/>
            <a:ext cx="7924800" cy="5105400"/>
          </a:xfrm>
        </p:spPr>
        <p:txBody>
          <a:bodyPr>
            <a:normAutofit/>
          </a:bodyPr>
          <a:lstStyle/>
          <a:p>
            <a:pPr marL="514350" indent="-514350" algn="l">
              <a:lnSpc>
                <a:spcPct val="110000"/>
              </a:lnSpc>
              <a:buClr>
                <a:srgbClr val="FF0000"/>
              </a:buClr>
              <a:buFont typeface="Courier New" pitchFamily="49" charset="0"/>
              <a:buChar char="o"/>
              <a:defRPr/>
            </a:pPr>
            <a:r>
              <a:rPr lang="en-US" sz="3200" b="1" dirty="0">
                <a:solidFill>
                  <a:srgbClr val="0070C0"/>
                </a:solidFill>
              </a:rPr>
              <a:t>Recognition  and relief of </a:t>
            </a:r>
          </a:p>
          <a:p>
            <a:pPr marL="971550" lvl="1" indent="-514350" algn="l">
              <a:lnSpc>
                <a:spcPct val="110000"/>
              </a:lnSpc>
              <a:buClr>
                <a:srgbClr val="FF0000"/>
              </a:buClr>
              <a:buFont typeface="Wingdings" pitchFamily="2" charset="2"/>
              <a:buChar char="§"/>
              <a:defRPr/>
            </a:pPr>
            <a:r>
              <a:rPr lang="en-US" sz="3200" b="1" dirty="0">
                <a:solidFill>
                  <a:srgbClr val="0070C0"/>
                </a:solidFill>
              </a:rPr>
              <a:t>Pain &amp; other symptoms</a:t>
            </a:r>
          </a:p>
          <a:p>
            <a:pPr marL="971550" lvl="1" indent="-514350" algn="l">
              <a:lnSpc>
                <a:spcPct val="110000"/>
              </a:lnSpc>
              <a:buClr>
                <a:srgbClr val="FF0000"/>
              </a:buClr>
              <a:buFont typeface="Wingdings" pitchFamily="2" charset="2"/>
              <a:buChar char="§"/>
              <a:defRPr/>
            </a:pPr>
            <a:r>
              <a:rPr lang="en-US" sz="3200" b="1" dirty="0">
                <a:solidFill>
                  <a:srgbClr val="0070C0"/>
                </a:solidFill>
              </a:rPr>
              <a:t>Psycho-social suffering </a:t>
            </a:r>
          </a:p>
          <a:p>
            <a:pPr marL="971550" lvl="1" indent="-514350" algn="l">
              <a:lnSpc>
                <a:spcPct val="110000"/>
              </a:lnSpc>
              <a:buClr>
                <a:srgbClr val="FF0000"/>
              </a:buClr>
              <a:buFont typeface="Wingdings" pitchFamily="2" charset="2"/>
              <a:buChar char="§"/>
              <a:defRPr/>
            </a:pPr>
            <a:r>
              <a:rPr lang="en-US" sz="3200" b="1" dirty="0">
                <a:solidFill>
                  <a:srgbClr val="0070C0"/>
                </a:solidFill>
              </a:rPr>
              <a:t>Spiritual / existential suffering.</a:t>
            </a:r>
          </a:p>
          <a:p>
            <a:pPr marL="514350" indent="-514350" algn="l">
              <a:lnSpc>
                <a:spcPct val="110000"/>
              </a:lnSpc>
              <a:buClr>
                <a:srgbClr val="FF0000"/>
              </a:buClr>
              <a:buFont typeface="Courier New" pitchFamily="49" charset="0"/>
              <a:buChar char="o"/>
              <a:defRPr/>
            </a:pPr>
            <a:r>
              <a:rPr lang="en-US" sz="3200" b="1" dirty="0">
                <a:solidFill>
                  <a:srgbClr val="0070C0"/>
                </a:solidFill>
              </a:rPr>
              <a:t>Care &amp; Support of care givers and family</a:t>
            </a:r>
          </a:p>
          <a:p>
            <a:pPr marL="514350" indent="-514350" algn="l">
              <a:lnSpc>
                <a:spcPct val="110000"/>
              </a:lnSpc>
              <a:buClr>
                <a:srgbClr val="FF0000"/>
              </a:buClr>
              <a:buFont typeface="Courier New" pitchFamily="49" charset="0"/>
              <a:buChar char="o"/>
              <a:defRPr/>
            </a:pPr>
            <a:r>
              <a:rPr lang="en-US" sz="3200" b="1" dirty="0">
                <a:solidFill>
                  <a:srgbClr val="0070C0"/>
                </a:solidFill>
              </a:rPr>
              <a:t>Sensitive communications</a:t>
            </a:r>
          </a:p>
          <a:p>
            <a:pPr marL="514350" indent="-514350" algn="l">
              <a:lnSpc>
                <a:spcPct val="110000"/>
              </a:lnSpc>
              <a:buClr>
                <a:srgbClr val="FF0000"/>
              </a:buClr>
              <a:buFont typeface="Courier New" pitchFamily="49" charset="0"/>
              <a:buChar char="o"/>
              <a:defRPr/>
            </a:pPr>
            <a:r>
              <a:rPr lang="en-US" sz="3200" b="1" dirty="0">
                <a:solidFill>
                  <a:srgbClr val="0070C0"/>
                </a:solidFill>
              </a:rPr>
              <a:t>Truth and honesty in all dealings</a:t>
            </a:r>
          </a:p>
          <a:p>
            <a:pPr marL="514350" indent="-514350" algn="l">
              <a:lnSpc>
                <a:spcPct val="110000"/>
              </a:lnSpc>
              <a:buClr>
                <a:srgbClr val="FF0000"/>
              </a:buClr>
              <a:buFont typeface="Courier New" pitchFamily="49" charset="0"/>
              <a:buChar char="o"/>
              <a:defRPr/>
            </a:pPr>
            <a:r>
              <a:rPr lang="en-US" sz="3200" b="1" dirty="0">
                <a:solidFill>
                  <a:srgbClr val="0070C0"/>
                </a:solidFill>
              </a:rPr>
              <a:t>Multi disciplinary team</a:t>
            </a:r>
          </a:p>
        </p:txBody>
      </p:sp>
    </p:spTree>
    <p:extLst>
      <p:ext uri="{BB962C8B-B14F-4D97-AF65-F5344CB8AC3E}">
        <p14:creationId xmlns:p14="http://schemas.microsoft.com/office/powerpoint/2010/main" val="60930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B770B2-774C-4CCE-BC72-83B017AC1886}"/>
              </a:ext>
            </a:extLst>
          </p:cNvPr>
          <p:cNvSpPr>
            <a:spLocks noGrp="1"/>
          </p:cNvSpPr>
          <p:nvPr>
            <p:ph type="title"/>
          </p:nvPr>
        </p:nvSpPr>
        <p:spPr>
          <a:xfrm>
            <a:off x="838200" y="290174"/>
            <a:ext cx="10515600" cy="1073931"/>
          </a:xfrm>
        </p:spPr>
        <p:txBody>
          <a:bodyPr>
            <a:normAutofit/>
          </a:bodyPr>
          <a:lstStyle/>
          <a:p>
            <a:pPr algn="ctr"/>
            <a:r>
              <a:rPr lang="en-IN" sz="6000" b="1" dirty="0">
                <a:solidFill>
                  <a:srgbClr val="FF0000"/>
                </a:solidFill>
              </a:rPr>
              <a:t>Conclusion</a:t>
            </a:r>
          </a:p>
        </p:txBody>
      </p:sp>
      <p:sp>
        <p:nvSpPr>
          <p:cNvPr id="5" name="Content Placeholder 4">
            <a:extLst>
              <a:ext uri="{FF2B5EF4-FFF2-40B4-BE49-F238E27FC236}">
                <a16:creationId xmlns:a16="http://schemas.microsoft.com/office/drawing/2014/main" id="{76CF725C-DB0B-4AF6-B4F4-3AC85AD439E4}"/>
              </a:ext>
            </a:extLst>
          </p:cNvPr>
          <p:cNvSpPr>
            <a:spLocks noGrp="1"/>
          </p:cNvSpPr>
          <p:nvPr>
            <p:ph sz="half" idx="1"/>
          </p:nvPr>
        </p:nvSpPr>
        <p:spPr>
          <a:xfrm>
            <a:off x="838200" y="1739153"/>
            <a:ext cx="10515600" cy="4446494"/>
          </a:xfrm>
        </p:spPr>
        <p:txBody>
          <a:bodyPr>
            <a:normAutofit fontScale="92500" lnSpcReduction="10000"/>
          </a:bodyPr>
          <a:lstStyle/>
          <a:p>
            <a:pPr marL="630238" indent="-630238">
              <a:buFont typeface="Wingdings" panose="05000000000000000000" pitchFamily="2" charset="2"/>
              <a:buChar char="ü"/>
            </a:pPr>
            <a:r>
              <a:rPr lang="en-IN" sz="4400" b="1" dirty="0">
                <a:solidFill>
                  <a:schemeClr val="accent1"/>
                </a:solidFill>
              </a:rPr>
              <a:t>Palliative care is </a:t>
            </a:r>
            <a:r>
              <a:rPr lang="en-IN" sz="4400" b="1" dirty="0">
                <a:solidFill>
                  <a:srgbClr val="FF0000"/>
                </a:solidFill>
              </a:rPr>
              <a:t>NOT</a:t>
            </a:r>
            <a:r>
              <a:rPr lang="en-IN" sz="4400" b="1" dirty="0">
                <a:solidFill>
                  <a:schemeClr val="accent1"/>
                </a:solidFill>
              </a:rPr>
              <a:t> end-of-life care.</a:t>
            </a:r>
          </a:p>
          <a:p>
            <a:pPr marL="0" indent="0">
              <a:buNone/>
            </a:pPr>
            <a:endParaRPr lang="en-IN" sz="2200" b="1" dirty="0">
              <a:solidFill>
                <a:schemeClr val="accent1"/>
              </a:solidFill>
            </a:endParaRPr>
          </a:p>
          <a:p>
            <a:pPr marL="630238" indent="-630238">
              <a:buFont typeface="Wingdings" panose="05000000000000000000" pitchFamily="2" charset="2"/>
              <a:buChar char="ü"/>
            </a:pPr>
            <a:r>
              <a:rPr lang="en-IN" sz="4400" b="1" dirty="0">
                <a:solidFill>
                  <a:schemeClr val="accent1"/>
                </a:solidFill>
              </a:rPr>
              <a:t>Palliative care is medical care focussed on promoting </a:t>
            </a:r>
            <a:r>
              <a:rPr lang="en-IN" sz="4400" b="1" dirty="0">
                <a:solidFill>
                  <a:srgbClr val="FF0000"/>
                </a:solidFill>
              </a:rPr>
              <a:t>quality of life </a:t>
            </a:r>
            <a:r>
              <a:rPr lang="en-IN" sz="4400" b="1" dirty="0">
                <a:solidFill>
                  <a:schemeClr val="accent1"/>
                </a:solidFill>
              </a:rPr>
              <a:t>for people living with serious illness</a:t>
            </a:r>
          </a:p>
          <a:p>
            <a:pPr marL="0" indent="0">
              <a:buNone/>
            </a:pPr>
            <a:endParaRPr lang="en-IN" sz="2000" b="1" dirty="0">
              <a:solidFill>
                <a:schemeClr val="accent1"/>
              </a:solidFill>
            </a:endParaRPr>
          </a:p>
          <a:p>
            <a:pPr marL="630238" indent="-630238">
              <a:buFont typeface="Wingdings" panose="05000000000000000000" pitchFamily="2" charset="2"/>
              <a:buChar char="ü"/>
            </a:pPr>
            <a:r>
              <a:rPr lang="en-IN" sz="4400" b="1" dirty="0">
                <a:solidFill>
                  <a:schemeClr val="accent1"/>
                </a:solidFill>
              </a:rPr>
              <a:t>Palliative care should be provided </a:t>
            </a:r>
            <a:r>
              <a:rPr lang="en-IN" sz="4400" b="1" dirty="0">
                <a:solidFill>
                  <a:srgbClr val="FF0000"/>
                </a:solidFill>
              </a:rPr>
              <a:t>along-side</a:t>
            </a:r>
            <a:r>
              <a:rPr lang="en-IN" sz="4400" b="1" dirty="0">
                <a:solidFill>
                  <a:schemeClr val="accent1"/>
                </a:solidFill>
              </a:rPr>
              <a:t> any other appropriate treatments.</a:t>
            </a:r>
          </a:p>
        </p:txBody>
      </p:sp>
    </p:spTree>
    <p:extLst>
      <p:ext uri="{BB962C8B-B14F-4D97-AF65-F5344CB8AC3E}">
        <p14:creationId xmlns:p14="http://schemas.microsoft.com/office/powerpoint/2010/main" val="349879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06DA095-AD9A-4D67-8CA0-2BA219E6E54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90832" y="234778"/>
            <a:ext cx="10602098" cy="6357682"/>
          </a:xfrm>
        </p:spPr>
      </p:pic>
    </p:spTree>
    <p:extLst>
      <p:ext uri="{BB962C8B-B14F-4D97-AF65-F5344CB8AC3E}">
        <p14:creationId xmlns:p14="http://schemas.microsoft.com/office/powerpoint/2010/main" val="2195592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C9391BFE-FA24-4C2E-BCAD-431789C5FD6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12922" y="494738"/>
            <a:ext cx="10507851" cy="5999051"/>
          </a:xfrm>
        </p:spPr>
      </p:pic>
    </p:spTree>
    <p:extLst>
      <p:ext uri="{BB962C8B-B14F-4D97-AF65-F5344CB8AC3E}">
        <p14:creationId xmlns:p14="http://schemas.microsoft.com/office/powerpoint/2010/main" val="3357780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59F32-67FD-4C46-8D0C-C60BF7D8EBA8}"/>
              </a:ext>
            </a:extLst>
          </p:cNvPr>
          <p:cNvSpPr>
            <a:spLocks noGrp="1"/>
          </p:cNvSpPr>
          <p:nvPr>
            <p:ph type="title"/>
          </p:nvPr>
        </p:nvSpPr>
        <p:spPr/>
        <p:txBody>
          <a:bodyPr>
            <a:normAutofit/>
          </a:bodyPr>
          <a:lstStyle/>
          <a:p>
            <a:pPr algn="ctr"/>
            <a:r>
              <a:rPr lang="en-US" b="1" dirty="0">
                <a:solidFill>
                  <a:srgbClr val="FF0000"/>
                </a:solidFill>
              </a:rPr>
              <a:t>Serious illness and End-of-life Care</a:t>
            </a:r>
            <a:br>
              <a:rPr lang="en-US" b="1" dirty="0">
                <a:solidFill>
                  <a:srgbClr val="FF0000"/>
                </a:solidFill>
              </a:rPr>
            </a:br>
            <a:r>
              <a:rPr lang="en-US" b="1" dirty="0">
                <a:solidFill>
                  <a:schemeClr val="accent6">
                    <a:lumMod val="75000"/>
                  </a:schemeClr>
                </a:solidFill>
              </a:rPr>
              <a:t>100 years ago</a:t>
            </a:r>
            <a:endParaRPr lang="en-IN" b="1" dirty="0">
              <a:solidFill>
                <a:schemeClr val="accent6">
                  <a:lumMod val="75000"/>
                </a:schemeClr>
              </a:solidFill>
            </a:endParaRPr>
          </a:p>
        </p:txBody>
      </p:sp>
      <p:sp>
        <p:nvSpPr>
          <p:cNvPr id="3" name="Content Placeholder 2">
            <a:extLst>
              <a:ext uri="{FF2B5EF4-FFF2-40B4-BE49-F238E27FC236}">
                <a16:creationId xmlns:a16="http://schemas.microsoft.com/office/drawing/2014/main" id="{9A3EAD50-26E5-4603-8CC8-6312211C8B8C}"/>
              </a:ext>
            </a:extLst>
          </p:cNvPr>
          <p:cNvSpPr>
            <a:spLocks noGrp="1"/>
          </p:cNvSpPr>
          <p:nvPr>
            <p:ph sz="half" idx="1"/>
          </p:nvPr>
        </p:nvSpPr>
        <p:spPr>
          <a:xfrm>
            <a:off x="5106572" y="2152637"/>
            <a:ext cx="6458244" cy="4340238"/>
          </a:xfrm>
          <a:ln>
            <a:solidFill>
              <a:schemeClr val="tx1"/>
            </a:solidFill>
          </a:ln>
        </p:spPr>
        <p:txBody>
          <a:bodyPr>
            <a:normAutofit fontScale="92500"/>
          </a:bodyPr>
          <a:lstStyle/>
          <a:p>
            <a:r>
              <a:rPr lang="en-US" sz="3600" b="1" dirty="0">
                <a:solidFill>
                  <a:srgbClr val="FF0000"/>
                </a:solidFill>
              </a:rPr>
              <a:t>Chronic illness was uncommon</a:t>
            </a:r>
          </a:p>
          <a:p>
            <a:pPr lvl="1"/>
            <a:r>
              <a:rPr lang="en-US" sz="3500" b="1" dirty="0">
                <a:solidFill>
                  <a:schemeClr val="accent1"/>
                </a:solidFill>
              </a:rPr>
              <a:t>There were no treatments</a:t>
            </a:r>
          </a:p>
          <a:p>
            <a:r>
              <a:rPr lang="en-US" sz="3600" b="1" dirty="0">
                <a:solidFill>
                  <a:srgbClr val="FF0000"/>
                </a:solidFill>
              </a:rPr>
              <a:t>Death was like the weather – unpredictable</a:t>
            </a:r>
          </a:p>
          <a:p>
            <a:pPr lvl="1"/>
            <a:r>
              <a:rPr lang="en-US" sz="3500" b="1" dirty="0">
                <a:solidFill>
                  <a:schemeClr val="accent1"/>
                </a:solidFill>
              </a:rPr>
              <a:t>Came quickly and unexpectedly</a:t>
            </a:r>
          </a:p>
          <a:p>
            <a:pPr lvl="1"/>
            <a:r>
              <a:rPr lang="en-US" sz="3500" b="1" dirty="0">
                <a:solidFill>
                  <a:schemeClr val="accent1"/>
                </a:solidFill>
              </a:rPr>
              <a:t>A Brief  acute illness at relatively young age by today’s standards</a:t>
            </a:r>
          </a:p>
          <a:p>
            <a:pPr lvl="2"/>
            <a:endParaRPr lang="en-IN" dirty="0"/>
          </a:p>
        </p:txBody>
      </p:sp>
      <p:pic>
        <p:nvPicPr>
          <p:cNvPr id="5" name="Content Placeholder 7">
            <a:extLst>
              <a:ext uri="{FF2B5EF4-FFF2-40B4-BE49-F238E27FC236}">
                <a16:creationId xmlns:a16="http://schemas.microsoft.com/office/drawing/2014/main" id="{4DC37659-9C8B-4E2D-8750-67093EF486A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42008" y="2152637"/>
            <a:ext cx="4391471" cy="4340238"/>
          </a:xfrm>
        </p:spPr>
      </p:pic>
    </p:spTree>
    <p:extLst>
      <p:ext uri="{BB962C8B-B14F-4D97-AF65-F5344CB8AC3E}">
        <p14:creationId xmlns:p14="http://schemas.microsoft.com/office/powerpoint/2010/main" val="3822776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E59FD-5BF8-4468-A40E-3F23FEA20A88}"/>
              </a:ext>
            </a:extLst>
          </p:cNvPr>
          <p:cNvSpPr>
            <a:spLocks noGrp="1"/>
          </p:cNvSpPr>
          <p:nvPr>
            <p:ph type="title"/>
          </p:nvPr>
        </p:nvSpPr>
        <p:spPr/>
        <p:txBody>
          <a:bodyPr>
            <a:normAutofit/>
          </a:bodyPr>
          <a:lstStyle/>
          <a:p>
            <a:pPr algn="ctr"/>
            <a:r>
              <a:rPr lang="en-IN" b="1" dirty="0">
                <a:solidFill>
                  <a:srgbClr val="FF0000"/>
                </a:solidFill>
              </a:rPr>
              <a:t>The changing face of </a:t>
            </a:r>
            <a:br>
              <a:rPr lang="en-IN" b="1" dirty="0">
                <a:solidFill>
                  <a:srgbClr val="FF0000"/>
                </a:solidFill>
              </a:rPr>
            </a:br>
            <a:r>
              <a:rPr lang="en-IN" b="1" dirty="0">
                <a:solidFill>
                  <a:srgbClr val="FF0000"/>
                </a:solidFill>
              </a:rPr>
              <a:t>Serious illness and End-of-life</a:t>
            </a:r>
          </a:p>
        </p:txBody>
      </p:sp>
      <p:sp>
        <p:nvSpPr>
          <p:cNvPr id="3" name="Content Placeholder 2">
            <a:extLst>
              <a:ext uri="{FF2B5EF4-FFF2-40B4-BE49-F238E27FC236}">
                <a16:creationId xmlns:a16="http://schemas.microsoft.com/office/drawing/2014/main" id="{B988866C-8D6B-4B2E-A439-54DC7D7BA171}"/>
              </a:ext>
            </a:extLst>
          </p:cNvPr>
          <p:cNvSpPr>
            <a:spLocks noGrp="1"/>
          </p:cNvSpPr>
          <p:nvPr>
            <p:ph sz="half" idx="1"/>
          </p:nvPr>
        </p:nvSpPr>
        <p:spPr>
          <a:xfrm>
            <a:off x="838200" y="1825624"/>
            <a:ext cx="10515600" cy="4667251"/>
          </a:xfrm>
        </p:spPr>
        <p:txBody>
          <a:bodyPr>
            <a:normAutofit lnSpcReduction="10000"/>
          </a:bodyPr>
          <a:lstStyle/>
          <a:p>
            <a:pPr marL="0" indent="0">
              <a:buNone/>
            </a:pPr>
            <a:r>
              <a:rPr lang="en-IN" sz="3200" b="1" dirty="0">
                <a:solidFill>
                  <a:srgbClr val="FF0000"/>
                </a:solidFill>
              </a:rPr>
              <a:t>Today</a:t>
            </a:r>
          </a:p>
          <a:p>
            <a:pPr lvl="1">
              <a:lnSpc>
                <a:spcPct val="100000"/>
              </a:lnSpc>
            </a:pPr>
            <a:r>
              <a:rPr lang="en-IN" sz="3000" b="1" dirty="0">
                <a:solidFill>
                  <a:schemeClr val="accent1"/>
                </a:solidFill>
              </a:rPr>
              <a:t>Treatment for serious illnesses help people live longer and with better quality of life</a:t>
            </a:r>
          </a:p>
          <a:p>
            <a:pPr lvl="1">
              <a:lnSpc>
                <a:spcPct val="100000"/>
              </a:lnSpc>
            </a:pPr>
            <a:r>
              <a:rPr lang="en-IN" sz="3000" b="1" dirty="0">
                <a:solidFill>
                  <a:schemeClr val="accent1"/>
                </a:solidFill>
              </a:rPr>
              <a:t>Exacerbations and hospital admissions are the norm</a:t>
            </a:r>
          </a:p>
          <a:p>
            <a:pPr lvl="1">
              <a:lnSpc>
                <a:spcPct val="100000"/>
              </a:lnSpc>
            </a:pPr>
            <a:r>
              <a:rPr lang="en-IN" sz="3000" b="1" dirty="0">
                <a:solidFill>
                  <a:schemeClr val="accent1"/>
                </a:solidFill>
              </a:rPr>
              <a:t>Death comes after years or even decades of serious or chronic illness</a:t>
            </a:r>
          </a:p>
          <a:p>
            <a:pPr marL="0" indent="0">
              <a:lnSpc>
                <a:spcPct val="150000"/>
              </a:lnSpc>
              <a:buNone/>
            </a:pPr>
            <a:r>
              <a:rPr lang="en-IN" sz="3200" b="1" dirty="0">
                <a:solidFill>
                  <a:srgbClr val="FF0000"/>
                </a:solidFill>
              </a:rPr>
              <a:t>Challenge</a:t>
            </a:r>
          </a:p>
          <a:p>
            <a:pPr lvl="1">
              <a:lnSpc>
                <a:spcPct val="100000"/>
              </a:lnSpc>
            </a:pPr>
            <a:r>
              <a:rPr lang="en-IN" sz="3000" b="1" dirty="0">
                <a:solidFill>
                  <a:schemeClr val="accent1"/>
                </a:solidFill>
              </a:rPr>
              <a:t>To help people achieve the best possible QOL for as long as possible and consistent with their goals and preferences.</a:t>
            </a:r>
          </a:p>
        </p:txBody>
      </p:sp>
    </p:spTree>
    <p:extLst>
      <p:ext uri="{BB962C8B-B14F-4D97-AF65-F5344CB8AC3E}">
        <p14:creationId xmlns:p14="http://schemas.microsoft.com/office/powerpoint/2010/main" val="1955250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8366</TotalTime>
  <Words>3144</Words>
  <Application>Microsoft Office PowerPoint</Application>
  <PresentationFormat>Widescreen</PresentationFormat>
  <Paragraphs>334</Paragraphs>
  <Slides>57</Slides>
  <Notes>57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Arial Black</vt:lpstr>
      <vt:lpstr>Arial Rounded MT Bold</vt:lpstr>
      <vt:lpstr>Calibri</vt:lpstr>
      <vt:lpstr>Courier New</vt:lpstr>
      <vt:lpstr>Garamond</vt:lpstr>
      <vt:lpstr>Wingdings</vt:lpstr>
      <vt:lpstr>Office Theme</vt:lpstr>
      <vt:lpstr>PowerPoint Presentation</vt:lpstr>
      <vt:lpstr>Disclosure</vt:lpstr>
      <vt:lpstr>PowerPoint Presentation</vt:lpstr>
      <vt:lpstr>Founder of modern Hospice movement</vt:lpstr>
      <vt:lpstr>Dr M.R Rajagopal</vt:lpstr>
      <vt:lpstr>PowerPoint Presentation</vt:lpstr>
      <vt:lpstr>PowerPoint Presentation</vt:lpstr>
      <vt:lpstr>Serious illness and End-of-life Care 100 years ago</vt:lpstr>
      <vt:lpstr>The changing face of  Serious illness and End-of-life</vt:lpstr>
      <vt:lpstr>PowerPoint Presentation</vt:lpstr>
      <vt:lpstr>The nature of suffering and the  Goals of Medicine</vt:lpstr>
      <vt:lpstr>PowerPoint Presentation</vt:lpstr>
      <vt:lpstr>Medical Care of the seriously ill Many times</vt:lpstr>
      <vt:lpstr>We are going to discuss</vt:lpstr>
      <vt:lpstr>What Palliative Care is   NOT</vt:lpstr>
      <vt:lpstr>PowerPoint Presentation</vt:lpstr>
      <vt:lpstr>PowerPoint Presentation</vt:lpstr>
      <vt:lpstr>To whom Palliative care is appropriate</vt:lpstr>
      <vt:lpstr>Palliative care can be appropriate for the following and many more …</vt:lpstr>
      <vt:lpstr>PowerPoint Presentation</vt:lpstr>
      <vt:lpstr>Concurrent model of Palliative Care</vt:lpstr>
      <vt:lpstr>Evidence of Benefit</vt:lpstr>
      <vt:lpstr>PowerPoint Presentation</vt:lpstr>
      <vt:lpstr>PowerPoint Presentation</vt:lpstr>
      <vt:lpstr>Palliative Care: What patients need …</vt:lpstr>
      <vt:lpstr>PowerPoint Presentation</vt:lpstr>
      <vt:lpstr>Prevalence of symptoms in serious illnesses</vt:lpstr>
      <vt:lpstr>Palliation of symptoms- Conclusion</vt:lpstr>
      <vt:lpstr>Palliation of symptoms</vt:lpstr>
      <vt:lpstr>PowerPoint Presentation</vt:lpstr>
      <vt:lpstr>Patient-Physician Communication:  Why and How</vt:lpstr>
      <vt:lpstr>PowerPoint Presentation</vt:lpstr>
      <vt:lpstr>Common communication scenarios in advanced progressive illnesses</vt:lpstr>
      <vt:lpstr>Discussions about End-of-life care are good for patients and families</vt:lpstr>
      <vt:lpstr>Psychological support</vt:lpstr>
      <vt:lpstr>Palliation of symptoms- Resources</vt:lpstr>
      <vt:lpstr>PowerPoint Presentation</vt:lpstr>
      <vt:lpstr>Kerala</vt:lpstr>
      <vt:lpstr>PowerPoint Presentation</vt:lpstr>
      <vt:lpstr>PowerPoint Presentation</vt:lpstr>
      <vt:lpstr>PowerPoint Presentation</vt:lpstr>
      <vt:lpstr>Although cancer pain relief was identified as one of the basic services provided at the primary health centers in the country in the National Cancer Control Program in 1984, the practicality of this goal was negated with the new NDPS Act.   As many as six licenses were required for every consignment of morphine, and physicians possessing opiates after expiry of license could face arrest without bail and a jail term of up to 20 years.   The use of morphine decreased from 716 kg in 1985  to a mere 18 kg by 1997   Data obtained through Pain and Policy Studies Group:  University of Wisconsin/WHO Collaborating Center</vt:lpstr>
      <vt:lpstr>PowerPoint Presentation</vt:lpstr>
      <vt:lpstr>PowerPoint Presentation</vt:lpstr>
      <vt:lpstr>PowerPoint Presentation</vt:lpstr>
      <vt:lpstr>PowerPoint Presentation</vt:lpstr>
      <vt:lpstr>Tata Memorial Hospital, Mumbai</vt:lpstr>
      <vt:lpstr>WHO – Pain Ladder (1986)</vt:lpstr>
      <vt:lpstr>PowerPoint Presentation</vt:lpstr>
      <vt:lpstr>PowerPoint Presentation</vt:lpstr>
      <vt:lpstr>PowerPoint Presentation</vt:lpstr>
      <vt:lpstr> 1. Pallium India     a. Trivandrum Institute of Palliative Sciences (TIPS),           Trivandrum.     b. MNJ Institute of Oncology, Hyderabad  2. Institute Of Palliative Medicine , Calicut  3. Christian Medical College and Hospital, Vellore  4. Cipla Palliative care and training center,  Pune  5. Tata memorial Hospital, Mumbai</vt:lpstr>
      <vt:lpstr>M.D. Palliative Medicine</vt:lpstr>
      <vt:lpstr>  "Please, do not make us suffer any more…“  </vt:lpstr>
      <vt:lpstr>PowerPoint Presentation</vt:lpstr>
      <vt:lpstr>Key features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Dr.N.S. Raju</dc:creator>
  <cp:lastModifiedBy>Dr.N.S. Raju</cp:lastModifiedBy>
  <cp:revision>270</cp:revision>
  <cp:lastPrinted>2018-12-28T15:01:36Z</cp:lastPrinted>
  <dcterms:created xsi:type="dcterms:W3CDTF">2018-12-05T14:39:43Z</dcterms:created>
  <dcterms:modified xsi:type="dcterms:W3CDTF">2018-12-30T05:08:21Z</dcterms:modified>
</cp:coreProperties>
</file>